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5"/>
  </p:notesMasterIdLst>
  <p:sldIdLst>
    <p:sldId id="257" r:id="rId3"/>
    <p:sldId id="407" r:id="rId4"/>
    <p:sldId id="382" r:id="rId5"/>
    <p:sldId id="383" r:id="rId6"/>
    <p:sldId id="414" r:id="rId7"/>
    <p:sldId id="384" r:id="rId8"/>
    <p:sldId id="385" r:id="rId9"/>
    <p:sldId id="386" r:id="rId10"/>
    <p:sldId id="387" r:id="rId11"/>
    <p:sldId id="388" r:id="rId12"/>
    <p:sldId id="389" r:id="rId13"/>
    <p:sldId id="392" r:id="rId14"/>
    <p:sldId id="390" r:id="rId15"/>
    <p:sldId id="394" r:id="rId16"/>
    <p:sldId id="404" r:id="rId17"/>
    <p:sldId id="395" r:id="rId18"/>
    <p:sldId id="396" r:id="rId19"/>
    <p:sldId id="397" r:id="rId20"/>
    <p:sldId id="415" r:id="rId21"/>
    <p:sldId id="398" r:id="rId22"/>
    <p:sldId id="405" r:id="rId23"/>
    <p:sldId id="399" r:id="rId24"/>
    <p:sldId id="406" r:id="rId25"/>
    <p:sldId id="408" r:id="rId26"/>
    <p:sldId id="400" r:id="rId27"/>
    <p:sldId id="401" r:id="rId28"/>
    <p:sldId id="416" r:id="rId29"/>
    <p:sldId id="409" r:id="rId30"/>
    <p:sldId id="410" r:id="rId31"/>
    <p:sldId id="417" r:id="rId32"/>
    <p:sldId id="418" r:id="rId33"/>
    <p:sldId id="419" r:id="rId34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47"/>
    <a:srgbClr val="1D6A44"/>
    <a:srgbClr val="FFFEFA"/>
    <a:srgbClr val="EAE5E4"/>
    <a:srgbClr val="FFFCF5"/>
    <a:srgbClr val="FFFFF1"/>
    <a:srgbClr val="FFFFFF"/>
    <a:srgbClr val="00A94C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7" autoAdjust="0"/>
    <p:restoredTop sz="96570" autoAdjust="0"/>
  </p:normalViewPr>
  <p:slideViewPr>
    <p:cSldViewPr snapToGrid="0" showGuides="1">
      <p:cViewPr>
        <p:scale>
          <a:sx n="66" d="100"/>
          <a:sy n="66" d="100"/>
        </p:scale>
        <p:origin x="3096" y="114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831" cy="495030"/>
          </a:xfrm>
          <a:prstGeom prst="rect">
            <a:avLst/>
          </a:prstGeom>
        </p:spPr>
        <p:txBody>
          <a:bodyPr vert="horz" lIns="90474" tIns="45237" rIns="90474" bIns="4523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5" y="2"/>
            <a:ext cx="2918831" cy="495030"/>
          </a:xfrm>
          <a:prstGeom prst="rect">
            <a:avLst/>
          </a:prstGeom>
        </p:spPr>
        <p:txBody>
          <a:bodyPr vert="horz" lIns="90474" tIns="45237" rIns="90474" bIns="45237" rtlCol="0"/>
          <a:lstStyle>
            <a:lvl1pPr algn="r">
              <a:defRPr sz="1200"/>
            </a:lvl1pPr>
          </a:lstStyle>
          <a:p>
            <a:fld id="{FCDD12E2-44AC-4606-AFDB-03EF68113DE3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4" tIns="45237" rIns="90474" bIns="4523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474" tIns="45237" rIns="90474" bIns="45237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0474" tIns="45237" rIns="90474" bIns="4523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0474" tIns="45237" rIns="90474" bIns="45237" rtlCol="0" anchor="b"/>
          <a:lstStyle>
            <a:lvl1pPr algn="r">
              <a:defRPr sz="1200"/>
            </a:lvl1pPr>
          </a:lstStyle>
          <a:p>
            <a:fld id="{77CC66E3-43D9-4344-8081-273EEB0CC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17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C66E3-43D9-4344-8081-273EEB0CC3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224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4C6A3-1D35-12F9-7525-7F6D4083E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5DC7DC4-8EBC-987E-88C4-78CF0D1EDB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660CD4C-9EC0-D6E3-DB95-470B4B4C6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EB1012D-5F0C-7763-1B1F-E8D284C647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C66E3-43D9-4344-8081-273EEB0CC38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55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highlight>
                  <a:srgbClr val="FFFF00"/>
                </a:highlight>
              </a:rPr>
              <a:t>인재개발원을 통해서 학점을 인정받을 수도 있다는 내용 </a:t>
            </a:r>
            <a:r>
              <a:rPr lang="en-US" altLang="ko-KR" dirty="0">
                <a:highlight>
                  <a:srgbClr val="FFFF00"/>
                </a:highlight>
              </a:rPr>
              <a:t>+ </a:t>
            </a:r>
            <a:r>
              <a:rPr lang="ko-KR" altLang="en-US" dirty="0">
                <a:highlight>
                  <a:srgbClr val="FFFF00"/>
                </a:highlight>
              </a:rPr>
              <a:t>인재개발원을 통해서 행정서류를 모두 한 뒤에 전공 학점을 받을 수도 있다는 내용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C66E3-43D9-4344-8081-273EEB0CC38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8196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38155 </a:t>
            </a:r>
            <a:r>
              <a:rPr lang="ko-KR" altLang="en-US" dirty="0"/>
              <a:t>패션프로젝트</a:t>
            </a:r>
            <a:r>
              <a:rPr lang="en-US" altLang="ko-KR" dirty="0"/>
              <a:t>Ⅱ(</a:t>
            </a:r>
            <a:r>
              <a:rPr lang="ko-KR" altLang="en-US" dirty="0" err="1"/>
              <a:t>캡스톤디자인</a:t>
            </a:r>
            <a:r>
              <a:rPr lang="en-US" altLang="ko-KR" dirty="0"/>
              <a:t>)</a:t>
            </a:r>
          </a:p>
          <a:p>
            <a:r>
              <a:rPr lang="en-US" dirty="0"/>
              <a:t>36163 </a:t>
            </a:r>
            <a:r>
              <a:rPr lang="ko-KR" altLang="en-US" dirty="0"/>
              <a:t>패션프로젝트</a:t>
            </a:r>
            <a:r>
              <a:rPr lang="en-US" altLang="ko-KR" dirty="0"/>
              <a:t>Ⅰ(</a:t>
            </a:r>
            <a:r>
              <a:rPr lang="ko-KR" altLang="en-US" dirty="0" err="1"/>
              <a:t>캡스톤디자인</a:t>
            </a:r>
            <a:r>
              <a:rPr lang="en-US" altLang="ko-KR" dirty="0"/>
              <a:t>)</a:t>
            </a:r>
          </a:p>
          <a:p>
            <a:r>
              <a:rPr lang="en-US" dirty="0"/>
              <a:t>38158  </a:t>
            </a:r>
            <a:r>
              <a:rPr lang="ko-KR" altLang="en-US" dirty="0"/>
              <a:t>패션융합프로젝트</a:t>
            </a:r>
            <a:r>
              <a:rPr lang="en-US" altLang="ko-KR" dirty="0"/>
              <a:t>(</a:t>
            </a:r>
            <a:r>
              <a:rPr lang="ko-KR" altLang="en-US" dirty="0" err="1"/>
              <a:t>캡스톤디자인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구체적으로 적으면 좋겠습니다</a:t>
            </a:r>
            <a:r>
              <a:rPr lang="en-US" altLang="ko-KR" dirty="0"/>
              <a:t>. </a:t>
            </a:r>
          </a:p>
          <a:p>
            <a:endParaRPr lang="en-US" dirty="0"/>
          </a:p>
          <a:p>
            <a:r>
              <a:rPr lang="ko-KR" altLang="en-US" dirty="0"/>
              <a:t>위의 슬라이드 표현이 이해가 잘 </a:t>
            </a:r>
            <a:r>
              <a:rPr lang="ko-KR" altLang="en-US" dirty="0" err="1"/>
              <a:t>안가네요</a:t>
            </a:r>
            <a:r>
              <a:rPr lang="en-US" altLang="ko-KR" dirty="0"/>
              <a:t>..”</a:t>
            </a:r>
            <a:r>
              <a:rPr kumimoji="1" lang="ko-KR" altLang="en-US" dirty="0">
                <a:highlight>
                  <a:srgbClr val="FFFF00"/>
                </a:highlight>
                <a:latin typeface="한컴 고딕" panose="02000500000000000000" pitchFamily="2" charset="-127"/>
                <a:ea typeface="한컴 고딕" panose="02000500000000000000" pitchFamily="2" charset="-127"/>
              </a:rPr>
              <a:t> 수강 가능 학년과 학기에 제한</a:t>
            </a:r>
            <a:r>
              <a:rPr kumimoji="1" lang="en-US" altLang="ko-KR" dirty="0">
                <a:highlight>
                  <a:srgbClr val="FFFF00"/>
                </a:highlight>
                <a:latin typeface="한컴 고딕" panose="02000500000000000000" pitchFamily="2" charset="-127"/>
                <a:ea typeface="한컴 고딕" panose="02000500000000000000" pitchFamily="2" charset="-127"/>
              </a:rPr>
              <a:t>” </a:t>
            </a:r>
            <a:r>
              <a:rPr kumimoji="1" lang="ko-KR" altLang="en-US" dirty="0">
                <a:highlight>
                  <a:srgbClr val="FFFF00"/>
                </a:highlight>
                <a:latin typeface="한컴 고딕" panose="02000500000000000000" pitchFamily="2" charset="-127"/>
                <a:ea typeface="한컴 고딕" panose="02000500000000000000" pitchFamily="2" charset="-127"/>
              </a:rPr>
              <a:t>의 의미를 잘 </a:t>
            </a:r>
            <a:r>
              <a:rPr kumimoji="1" lang="ko-KR" altLang="en-US" dirty="0" err="1">
                <a:highlight>
                  <a:srgbClr val="FFFF00"/>
                </a:highlight>
                <a:latin typeface="한컴 고딕" panose="02000500000000000000" pitchFamily="2" charset="-127"/>
                <a:ea typeface="한컴 고딕" panose="02000500000000000000" pitchFamily="2" charset="-127"/>
              </a:rPr>
              <a:t>모르겠어요</a:t>
            </a:r>
            <a:r>
              <a:rPr kumimoji="1" lang="en-US" altLang="ko-KR" dirty="0">
                <a:highlight>
                  <a:srgbClr val="FFFF00"/>
                </a:highlight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C66E3-43D9-4344-8081-273EEB0CC38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006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직접 방송이나 봉인된 평가서가 어려운 경우 </a:t>
            </a:r>
            <a:r>
              <a:rPr lang="en-US" altLang="ko-KR" dirty="0"/>
              <a:t>&gt;&gt; </a:t>
            </a:r>
            <a:r>
              <a:rPr lang="ko-KR" altLang="en-US" dirty="0"/>
              <a:t>실습 기관의 인사팀에서 경력증명서를 발급 받아 제출</a:t>
            </a:r>
            <a:r>
              <a:rPr lang="en-US" altLang="ko-KR" dirty="0"/>
              <a:t>. 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C66E3-43D9-4344-8081-273EEB0CC38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5887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직접 방송이나 봉인된 평가서가 어려운 경우 </a:t>
            </a:r>
            <a:r>
              <a:rPr lang="en-US" altLang="ko-KR" dirty="0"/>
              <a:t>&gt;&gt; </a:t>
            </a:r>
            <a:r>
              <a:rPr lang="ko-KR" altLang="en-US" dirty="0"/>
              <a:t>실습 기관의 인사팀에서 경력증명서를 발급 받아 제출</a:t>
            </a:r>
            <a:r>
              <a:rPr lang="en-US" altLang="ko-KR" dirty="0"/>
              <a:t>. 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C66E3-43D9-4344-8081-273EEB0CC38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9625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학년의 지도교수가 아니라 연구형 인턴십을 진행한 지도교수</a:t>
            </a:r>
            <a:r>
              <a:rPr lang="en-US" altLang="ko-KR" dirty="0"/>
              <a:t>?</a:t>
            </a:r>
          </a:p>
          <a:p>
            <a:endParaRPr lang="en-US" dirty="0"/>
          </a:p>
          <a:p>
            <a:r>
              <a:rPr lang="ko-KR" altLang="en-US" dirty="0"/>
              <a:t>모든 인턴십에 </a:t>
            </a:r>
            <a:r>
              <a:rPr lang="ko-KR" altLang="en-US" dirty="0" err="1"/>
              <a:t>융합커리어센터에도</a:t>
            </a:r>
            <a:r>
              <a:rPr lang="ko-KR" altLang="en-US" dirty="0"/>
              <a:t> 제출하여 현장실습 완료했다는 </a:t>
            </a:r>
            <a:r>
              <a:rPr lang="ko-KR" altLang="en-US" dirty="0" err="1"/>
              <a:t>융합커리어센터에서</a:t>
            </a:r>
            <a:r>
              <a:rPr lang="ko-KR" altLang="en-US" dirty="0"/>
              <a:t> 발급해 주는 </a:t>
            </a:r>
            <a:r>
              <a:rPr lang="ko-KR" altLang="en-US" dirty="0" err="1"/>
              <a:t>이수증</a:t>
            </a:r>
            <a:r>
              <a:rPr lang="ko-KR" altLang="en-US" dirty="0"/>
              <a:t> 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C66E3-43D9-4344-8081-273EEB0CC38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1646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직접 방송이나 봉인된 평가서가 어려운 경우 </a:t>
            </a:r>
            <a:r>
              <a:rPr lang="en-US" altLang="ko-KR" dirty="0"/>
              <a:t>&gt;&gt; </a:t>
            </a:r>
            <a:r>
              <a:rPr lang="ko-KR" altLang="en-US" dirty="0"/>
              <a:t>실습 기관의 인사팀에서 경력증명서를 발급 받아 제출</a:t>
            </a:r>
            <a:r>
              <a:rPr lang="en-US" altLang="ko-KR" dirty="0"/>
              <a:t>. 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C66E3-43D9-4344-8081-273EEB0CC38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60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EDD53-E505-4582-A603-950B62B6FD83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602A-7126-4F51-A18C-A438E7B52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2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EDD53-E505-4582-A603-950B62B6FD83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602A-7126-4F51-A18C-A438E7B52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586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EDD53-E505-4582-A603-950B62B6FD83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602A-7126-4F51-A18C-A438E7B52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454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95FBB8-6AA2-0A4E-B387-E21FC76CB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45E3B3-1577-9345-8678-F0E85727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C5283B6-2DF9-104E-B141-C9F9A11D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8845E-2BB7-E949-B691-2FD6BDC539A5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7427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02D3A1-1B2B-5F4D-A5E6-A4C0EF020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7A16B23-6362-844A-A506-40A8FE1F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3A68B1-EC85-DB46-90A2-493DA514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0562B-B221-7A49-8A8B-2920C66E5185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3561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1BE10E-9E8D-EF41-A6A5-C10866244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AB920E-9974-BD46-BA8E-2669A195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C101CE-E1D0-A643-92BB-3B245CEE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23FDD-F6C0-BE44-A85E-7C6977B6D497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1876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D80BF184-B868-6046-B23C-5E579CEF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314014A-A496-3C47-AEC9-218BC010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C4CD4E64-5A81-6E41-97DF-9C8680EC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D8323-1C86-234D-9F91-0D06A2A9A52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3425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5EFD0D0D-6BEE-074C-A8BC-AABE8135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6F365C90-1B8E-2748-91C7-AB1105741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2BC11687-F1B0-774D-BBAF-68152077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6866D-3A79-AE4C-90FC-2954E965E39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5851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64A512C4-E601-F941-ABF5-44E64051F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AA447069-6FBA-D140-B271-F7A3D6407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A0B45550-DFCF-A64B-A391-94B70A66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A2E4C-8351-484D-ACDD-24E42948C55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862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FB0CB437-7E92-1947-B911-5793D1595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68D586E1-360E-9B45-BBA4-EE98AF76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07DEF241-8291-E443-96AE-47345A21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23076-791E-0D44-BEB7-26DC9973B50B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900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0BE418E3-4C9C-BC49-94B5-4B900073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F690D38D-D2AE-F041-92CA-4F50994C2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E925946-5E6A-8746-9663-D668B2F3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92B02-1480-154E-9568-3C95EED900A8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267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EDD53-E505-4582-A603-950B62B6FD83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602A-7126-4F51-A18C-A438E7B52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408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35F8636-215B-3240-B975-5AA8C447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BE1A07B5-73D8-BD4E-82B8-BB0768A4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2964B75-C343-EE42-9FCA-E0BE7CB0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0067A-A938-994A-817A-2C7EDFB29FB1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66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5AC904-724B-2E4F-8A8D-8C7D2BEFF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583E54-0D04-0A4F-A25F-59640315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DF2BD1-60A4-0743-9F46-3BFECEC5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0068-84D3-534A-AA0B-B73269F1F816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00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A98442-2ED4-F342-9586-9EDEFCBA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FEF635-A1FE-5F4D-9A60-158C5BE0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7B7A7D-6554-4741-B1FB-EA82C86C6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AC140-85B8-9B46-B94F-A442DAE12AAA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98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EDD53-E505-4582-A603-950B62B6FD83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602A-7126-4F51-A18C-A438E7B52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626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EDD53-E505-4582-A603-950B62B6FD83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602A-7126-4F51-A18C-A438E7B52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3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EDD53-E505-4582-A603-950B62B6FD83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602A-7126-4F51-A18C-A438E7B52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70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EDD53-E505-4582-A603-950B62B6FD83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602A-7126-4F51-A18C-A438E7B52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149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EDD53-E505-4582-A603-950B62B6FD83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602A-7126-4F51-A18C-A438E7B52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5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EDD53-E505-4582-A603-950B62B6FD83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602A-7126-4F51-A18C-A438E7B52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69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EDD53-E505-4582-A603-950B62B6FD83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602A-7126-4F51-A18C-A438E7B52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524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EDD53-E505-4582-A603-950B62B6FD83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C602A-7126-4F51-A18C-A438E7B526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321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DBC0F8FB-E01A-8C46-8F35-574503AA2B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B8F63B7A-3754-D543-9A3F-38805391C9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1F35A0-68CB-2846-B4D4-3FCF6B59E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780B40-E74F-FA47-AC09-CE2ABC6BB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10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30752E-F23C-7743-BE1F-279DE909A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108">
                <a:solidFill>
                  <a:srgbClr val="898989"/>
                </a:solidFill>
                <a:ea typeface="맑은 고딕" panose="020B0503020000020004" pitchFamily="34" charset="-127"/>
              </a:defRPr>
            </a:lvl1pPr>
          </a:lstStyle>
          <a:p>
            <a:fld id="{826133B1-8860-AC41-9D9B-78F03F87E079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923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22041" algn="ctr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844083" algn="ctr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266124" algn="ctr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688165" algn="ctr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16531" indent="-31653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vergence.ewha.ac.kr/convergence/center/notice.d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vergence.ewha.ac.kr/convergence/center/notice.d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vergence.ewha.ac.kr/convergence/center/notice.do?mode=view&amp;articleNo=420767&amp;article.offset=0&amp;articleLimit=1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onvergence.ewha.ac.kr/convergence/center/intenrship.do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E77D4C0-8C17-CD9A-8CB8-52A175D21FE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C96C5D5-C090-1148-6AD2-82D164FE7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190" y="1939819"/>
            <a:ext cx="6532210" cy="4354806"/>
          </a:xfrm>
          <a:prstGeom prst="rect">
            <a:avLst/>
          </a:prstGeom>
        </p:spPr>
      </p:pic>
      <p:pic>
        <p:nvPicPr>
          <p:cNvPr id="2051" name="그림 20">
            <a:extLst>
              <a:ext uri="{FF2B5EF4-FFF2-40B4-BE49-F238E27FC236}">
                <a16:creationId xmlns:a16="http://schemas.microsoft.com/office/drawing/2014/main" id="{E5252469-F6C6-D748-BF5A-E779B7576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745" y="6170945"/>
            <a:ext cx="1680796" cy="31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9F822D-51AF-C78D-B248-D3EF634011D1}"/>
              </a:ext>
            </a:extLst>
          </p:cNvPr>
          <p:cNvSpPr txBox="1"/>
          <p:nvPr/>
        </p:nvSpPr>
        <p:spPr>
          <a:xfrm>
            <a:off x="7630444" y="110387"/>
            <a:ext cx="1391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100" dirty="0">
                <a:solidFill>
                  <a:srgbClr val="006A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Updated 2026. 02.28</a:t>
            </a:r>
            <a:endParaRPr kumimoji="1" lang="ko-KR" altLang="en-US" sz="1100" dirty="0">
              <a:solidFill>
                <a:srgbClr val="006A47"/>
              </a:solidFill>
              <a:latin typeface="Calibri" panose="020F0502020204030204" pitchFamily="34" charset="0"/>
              <a:ea typeface="한컴 고딕" panose="02000500000000000000" pitchFamily="2" charset="-127"/>
              <a:cs typeface="Calibri" panose="020F0502020204030204" pitchFamily="34" charset="0"/>
            </a:endParaRPr>
          </a:p>
        </p:txBody>
      </p:sp>
      <p:sp>
        <p:nvSpPr>
          <p:cNvPr id="2050" name="제목 1">
            <a:extLst>
              <a:ext uri="{FF2B5EF4-FFF2-40B4-BE49-F238E27FC236}">
                <a16:creationId xmlns:a16="http://schemas.microsoft.com/office/drawing/2014/main" id="{8F8E4750-1CC9-664F-B857-AD7123770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509" y="1205402"/>
            <a:ext cx="6707066" cy="1468834"/>
          </a:xfrm>
        </p:spPr>
        <p:txBody>
          <a:bodyPr/>
          <a:lstStyle/>
          <a:p>
            <a:pPr algn="l" eaLnBrk="1" hangingPunct="1"/>
            <a:r>
              <a:rPr lang="ko-KR" altLang="en-US" sz="4400" dirty="0">
                <a:solidFill>
                  <a:srgbClr val="006A47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의류산업학과 </a:t>
            </a:r>
            <a:br>
              <a:rPr lang="en-US" altLang="ko-KR" sz="4400" dirty="0">
                <a:solidFill>
                  <a:srgbClr val="006A47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</a:br>
            <a:r>
              <a:rPr lang="ko-KR" altLang="en-US" sz="4400" dirty="0">
                <a:solidFill>
                  <a:srgbClr val="006A47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인턴십</a:t>
            </a:r>
            <a:r>
              <a:rPr lang="en-US" altLang="ko-KR" sz="4400" dirty="0">
                <a:solidFill>
                  <a:srgbClr val="006A47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 </a:t>
            </a:r>
            <a:r>
              <a:rPr lang="ko-KR" altLang="en-US" sz="4400" dirty="0">
                <a:solidFill>
                  <a:srgbClr val="006A47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프로그램 안내</a:t>
            </a:r>
          </a:p>
        </p:txBody>
      </p:sp>
    </p:spTree>
    <p:extLst>
      <p:ext uri="{BB962C8B-B14F-4D97-AF65-F5344CB8AC3E}">
        <p14:creationId xmlns:p14="http://schemas.microsoft.com/office/powerpoint/2010/main" val="339412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7A676-0D71-12A4-BDB9-D317AA2EB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F9E8AEE-3D78-65CF-48C4-B80CABB5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A1CBB80-770C-0470-7F53-6C5C6855AA43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6D5BA08B-CF88-2844-DBDD-9429C7987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52BBA0-C6B2-8010-FAA0-1A7B0E6EFE29}"/>
              </a:ext>
            </a:extLst>
          </p:cNvPr>
          <p:cNvSpPr txBox="1"/>
          <p:nvPr/>
        </p:nvSpPr>
        <p:spPr>
          <a:xfrm>
            <a:off x="352425" y="92382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A.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교과형 인턴십</a:t>
            </a:r>
            <a:endParaRPr lang="ko-KR" altLang="en-US" sz="24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E0543424-24F2-7D05-0CC1-C61409AEB628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1B5DAD6-2294-E784-E06A-6822F77BF054}"/>
              </a:ext>
            </a:extLst>
          </p:cNvPr>
          <p:cNvSpPr txBox="1"/>
          <p:nvPr/>
        </p:nvSpPr>
        <p:spPr>
          <a:xfrm>
            <a:off x="352424" y="1634893"/>
            <a:ext cx="8547736" cy="795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실습학생의 인턴십 교과목 운영 프로세스</a:t>
            </a:r>
            <a:endParaRPr kumimoji="1" lang="en-US" altLang="ko-KR" sz="1600" dirty="0">
              <a:solidFill>
                <a:prstClr val="black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endParaRPr kumimoji="1" lang="ko-KR" altLang="en-US" sz="1600" i="0" u="none" strike="noStrike" kern="1200" cap="none" spc="0" normalizeH="0" baseline="0" noProof="0" dirty="0">
              <a:ln>
                <a:noFill/>
              </a:ln>
              <a:solidFill>
                <a:srgbClr val="00A94C"/>
              </a:solidFill>
              <a:effectLst/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3" name="AutoShape 6" descr="Free PowerPoint Check Mark Template - SlideBazaar">
            <a:extLst>
              <a:ext uri="{FF2B5EF4-FFF2-40B4-BE49-F238E27FC236}">
                <a16:creationId xmlns:a16="http://schemas.microsoft.com/office/drawing/2014/main" id="{F45CA751-54AE-E865-7C66-52F108F97D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5243" y="342205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99F8A453-F9A4-CB0B-D892-2379DB6DB6D3}"/>
              </a:ext>
            </a:extLst>
          </p:cNvPr>
          <p:cNvSpPr/>
          <p:nvPr/>
        </p:nvSpPr>
        <p:spPr>
          <a:xfrm>
            <a:off x="484420" y="2430368"/>
            <a:ext cx="1445580" cy="2247502"/>
          </a:xfrm>
          <a:prstGeom prst="round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학기 중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9F84B755-A52C-D937-E9FA-DE4476D8E7FA}"/>
              </a:ext>
            </a:extLst>
          </p:cNvPr>
          <p:cNvSpPr/>
          <p:nvPr/>
        </p:nvSpPr>
        <p:spPr>
          <a:xfrm>
            <a:off x="2084998" y="2430368"/>
            <a:ext cx="2635046" cy="580462"/>
          </a:xfrm>
          <a:prstGeom prst="roundRect">
            <a:avLst/>
          </a:prstGeom>
          <a:noFill/>
          <a:ln w="9525">
            <a:solidFill>
              <a:srgbClr val="006A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중간보고서 제출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0458E89A-C569-5EA8-0A4F-69EC9EE4172F}"/>
              </a:ext>
            </a:extLst>
          </p:cNvPr>
          <p:cNvSpPr/>
          <p:nvPr/>
        </p:nvSpPr>
        <p:spPr>
          <a:xfrm>
            <a:off x="2084998" y="3263888"/>
            <a:ext cx="2635046" cy="580462"/>
          </a:xfrm>
          <a:prstGeom prst="roundRect">
            <a:avLst/>
          </a:prstGeom>
          <a:noFill/>
          <a:ln w="9525">
            <a:solidFill>
              <a:srgbClr val="006A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중간점검서 제출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8DE34C5E-DDE5-2693-E963-D29B4727C21C}"/>
              </a:ext>
            </a:extLst>
          </p:cNvPr>
          <p:cNvSpPr/>
          <p:nvPr/>
        </p:nvSpPr>
        <p:spPr>
          <a:xfrm>
            <a:off x="2084998" y="4097408"/>
            <a:ext cx="2635046" cy="580462"/>
          </a:xfrm>
          <a:prstGeom prst="roundRect">
            <a:avLst/>
          </a:prstGeom>
          <a:noFill/>
          <a:ln w="9525">
            <a:solidFill>
              <a:srgbClr val="006A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최종 보고서 제출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18BB5DD-11EF-86A5-7098-3E04C384E3C4}"/>
              </a:ext>
            </a:extLst>
          </p:cNvPr>
          <p:cNvSpPr/>
          <p:nvPr/>
        </p:nvSpPr>
        <p:spPr>
          <a:xfrm>
            <a:off x="2084998" y="4947903"/>
            <a:ext cx="2635046" cy="580462"/>
          </a:xfrm>
          <a:prstGeom prst="roundRect">
            <a:avLst/>
          </a:prstGeom>
          <a:noFill/>
          <a:ln w="9525">
            <a:solidFill>
              <a:srgbClr val="006A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성적 평가</a:t>
            </a: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3B1B2013-1FF1-E752-3B4B-BBA8E0EA83AB}"/>
              </a:ext>
            </a:extLst>
          </p:cNvPr>
          <p:cNvCxnSpPr>
            <a:stCxn id="20" idx="2"/>
            <a:endCxn id="21" idx="0"/>
          </p:cNvCxnSpPr>
          <p:nvPr/>
        </p:nvCxnSpPr>
        <p:spPr>
          <a:xfrm>
            <a:off x="3402521" y="3010830"/>
            <a:ext cx="0" cy="253058"/>
          </a:xfrm>
          <a:prstGeom prst="straightConnector1">
            <a:avLst/>
          </a:prstGeom>
          <a:ln>
            <a:solidFill>
              <a:srgbClr val="00A9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D0017BD-95B0-CBD5-F9B3-561DD42579B1}"/>
              </a:ext>
            </a:extLst>
          </p:cNvPr>
          <p:cNvCxnSpPr/>
          <p:nvPr/>
        </p:nvCxnSpPr>
        <p:spPr>
          <a:xfrm>
            <a:off x="3410879" y="3844350"/>
            <a:ext cx="0" cy="253058"/>
          </a:xfrm>
          <a:prstGeom prst="straightConnector1">
            <a:avLst/>
          </a:prstGeom>
          <a:ln>
            <a:solidFill>
              <a:srgbClr val="00A9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AE12E71C-AD17-29D2-FD05-24047B6906D2}"/>
              </a:ext>
            </a:extLst>
          </p:cNvPr>
          <p:cNvCxnSpPr/>
          <p:nvPr/>
        </p:nvCxnSpPr>
        <p:spPr>
          <a:xfrm>
            <a:off x="3410879" y="4677870"/>
            <a:ext cx="0" cy="253058"/>
          </a:xfrm>
          <a:prstGeom prst="straightConnector1">
            <a:avLst/>
          </a:prstGeom>
          <a:ln>
            <a:solidFill>
              <a:srgbClr val="00A9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9E4DAB6-846A-22F7-B87B-9FFD48F0C719}"/>
              </a:ext>
            </a:extLst>
          </p:cNvPr>
          <p:cNvSpPr/>
          <p:nvPr/>
        </p:nvSpPr>
        <p:spPr>
          <a:xfrm>
            <a:off x="4953723" y="4892609"/>
            <a:ext cx="3881120" cy="699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학과에서 서류 수령 및 </a:t>
            </a:r>
            <a:endParaRPr lang="en-US" altLang="ko-KR" dirty="0">
              <a:solidFill>
                <a:schemeClr val="tx1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성적</a:t>
            </a:r>
            <a:r>
              <a:rPr lang="en-US" altLang="ko-KR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(S/U)</a:t>
            </a:r>
            <a:r>
              <a:rPr lang="ko-KR" altLang="en-US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부여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9C8280C4-6857-97F3-702C-E611A5A7BEC0}"/>
              </a:ext>
            </a:extLst>
          </p:cNvPr>
          <p:cNvSpPr/>
          <p:nvPr/>
        </p:nvSpPr>
        <p:spPr>
          <a:xfrm>
            <a:off x="484420" y="4899978"/>
            <a:ext cx="1445580" cy="699197"/>
          </a:xfrm>
          <a:prstGeom prst="round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학기 말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98D67AD-0F93-E4EB-6A95-BC3AE4D55282}"/>
              </a:ext>
            </a:extLst>
          </p:cNvPr>
          <p:cNvSpPr/>
          <p:nvPr/>
        </p:nvSpPr>
        <p:spPr>
          <a:xfrm>
            <a:off x="4940359" y="2430367"/>
            <a:ext cx="3881120" cy="6091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현장실습지원센터 서식 작성 및 제출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0E78438-3121-BFA9-EA5F-B80A06FEFB75}"/>
              </a:ext>
            </a:extLst>
          </p:cNvPr>
          <p:cNvSpPr/>
          <p:nvPr/>
        </p:nvSpPr>
        <p:spPr>
          <a:xfrm>
            <a:off x="4940359" y="3209256"/>
            <a:ext cx="3881120" cy="6091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매뉴얼 제 </a:t>
            </a:r>
            <a:r>
              <a:rPr lang="en-US" altLang="ko-KR" sz="16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2</a:t>
            </a:r>
            <a:r>
              <a:rPr lang="ko-KR" altLang="en-US" sz="16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호 서식 작성 및 제출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7BC70A7-A99F-71B4-C0FE-F2E0CD549BD0}"/>
              </a:ext>
            </a:extLst>
          </p:cNvPr>
          <p:cNvSpPr/>
          <p:nvPr/>
        </p:nvSpPr>
        <p:spPr>
          <a:xfrm>
            <a:off x="4940359" y="4042267"/>
            <a:ext cx="3881120" cy="6091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현장실습지원센터 서식 작성 및 제출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095070E-5C4A-D440-5B10-4A9704FC7EED}"/>
              </a:ext>
            </a:extLst>
          </p:cNvPr>
          <p:cNvSpPr/>
          <p:nvPr/>
        </p:nvSpPr>
        <p:spPr>
          <a:xfrm>
            <a:off x="4806609" y="2279773"/>
            <a:ext cx="4148620" cy="2468057"/>
          </a:xfrm>
          <a:prstGeom prst="roundRect">
            <a:avLst/>
          </a:prstGeom>
          <a:noFill/>
          <a:ln w="6350">
            <a:solidFill>
              <a:srgbClr val="00A94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831D0AD9-11CC-87EA-2C66-46FAC4A9A2EF}"/>
              </a:ext>
            </a:extLst>
          </p:cNvPr>
          <p:cNvCxnSpPr>
            <a:cxnSpLocks/>
          </p:cNvCxnSpPr>
          <p:nvPr/>
        </p:nvCxnSpPr>
        <p:spPr>
          <a:xfrm>
            <a:off x="6933979" y="4747830"/>
            <a:ext cx="0" cy="221395"/>
          </a:xfrm>
          <a:prstGeom prst="straightConnector1">
            <a:avLst/>
          </a:prstGeom>
          <a:ln>
            <a:solidFill>
              <a:srgbClr val="00A9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895E4972-03F1-19DD-A947-888EFED86904}"/>
              </a:ext>
            </a:extLst>
          </p:cNvPr>
          <p:cNvCxnSpPr>
            <a:stCxn id="19" idx="2"/>
            <a:endCxn id="6" idx="0"/>
          </p:cNvCxnSpPr>
          <p:nvPr/>
        </p:nvCxnSpPr>
        <p:spPr>
          <a:xfrm>
            <a:off x="1207210" y="4677870"/>
            <a:ext cx="0" cy="222108"/>
          </a:xfrm>
          <a:prstGeom prst="line">
            <a:avLst/>
          </a:prstGeom>
          <a:ln>
            <a:solidFill>
              <a:srgbClr val="006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641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9E19F-3941-8762-3B9B-97C3B2294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5D23606-8743-4553-2F23-6D9D3F2E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4C7DBB5-BDCC-4B18-3B31-0AA4A8584CD3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D13EA071-4008-C7FD-0A35-08A3C71EB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A5D4C8-D232-ED1A-9E84-6B2CF676FC5A}"/>
              </a:ext>
            </a:extLst>
          </p:cNvPr>
          <p:cNvSpPr txBox="1"/>
          <p:nvPr/>
        </p:nvSpPr>
        <p:spPr>
          <a:xfrm>
            <a:off x="352425" y="92382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A.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교과형 인턴십</a:t>
            </a:r>
            <a:endParaRPr lang="ko-KR" altLang="en-US" sz="24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9C080277-3577-09FA-7A4E-CF1FCB28FEF7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74090A5-798B-BA63-251D-8249ADCFD1F8}"/>
              </a:ext>
            </a:extLst>
          </p:cNvPr>
          <p:cNvSpPr txBox="1"/>
          <p:nvPr/>
        </p:nvSpPr>
        <p:spPr>
          <a:xfrm>
            <a:off x="352424" y="1634893"/>
            <a:ext cx="8547736" cy="795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교과형 인턴십 학점 인정을 위한 준비 서류 </a:t>
            </a:r>
            <a:endParaRPr kumimoji="1" lang="en-US" altLang="ko-KR" sz="1600" dirty="0">
              <a:solidFill>
                <a:prstClr val="black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endParaRPr kumimoji="1" lang="en-US" altLang="ko-KR" sz="1600" dirty="0">
              <a:solidFill>
                <a:prstClr val="black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3" name="AutoShape 6" descr="Free PowerPoint Check Mark Template - SlideBazaar">
            <a:extLst>
              <a:ext uri="{FF2B5EF4-FFF2-40B4-BE49-F238E27FC236}">
                <a16:creationId xmlns:a16="http://schemas.microsoft.com/office/drawing/2014/main" id="{681DDA7B-CD8D-39D4-4514-35796EDD35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0737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CC5A1026-4D11-0A79-5DB5-60D888B54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036321"/>
              </p:ext>
            </p:extLst>
          </p:nvPr>
        </p:nvGraphicFramePr>
        <p:xfrm>
          <a:off x="468046" y="2991686"/>
          <a:ext cx="8173617" cy="2733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5">
                  <a:extLst>
                    <a:ext uri="{9D8B030D-6E8A-4147-A177-3AD203B41FA5}">
                      <a16:colId xmlns:a16="http://schemas.microsoft.com/office/drawing/2014/main" val="3128244929"/>
                    </a:ext>
                  </a:extLst>
                </a:gridCol>
                <a:gridCol w="1735494">
                  <a:extLst>
                    <a:ext uri="{9D8B030D-6E8A-4147-A177-3AD203B41FA5}">
                      <a16:colId xmlns:a16="http://schemas.microsoft.com/office/drawing/2014/main" val="764739019"/>
                    </a:ext>
                  </a:extLst>
                </a:gridCol>
                <a:gridCol w="2995127">
                  <a:extLst>
                    <a:ext uri="{9D8B030D-6E8A-4147-A177-3AD203B41FA5}">
                      <a16:colId xmlns:a16="http://schemas.microsoft.com/office/drawing/2014/main" val="3411263450"/>
                    </a:ext>
                  </a:extLst>
                </a:gridCol>
                <a:gridCol w="2136711">
                  <a:extLst>
                    <a:ext uri="{9D8B030D-6E8A-4147-A177-3AD203B41FA5}">
                      <a16:colId xmlns:a16="http://schemas.microsoft.com/office/drawing/2014/main" val="32441924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제출시기</a:t>
                      </a:r>
                    </a:p>
                  </a:txBody>
                  <a:tcPr anchor="ctr">
                    <a:solidFill>
                      <a:srgbClr val="006A4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실습기관</a:t>
                      </a:r>
                    </a:p>
                  </a:txBody>
                  <a:tcPr anchor="ctr">
                    <a:solidFill>
                      <a:srgbClr val="006A4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실습생</a:t>
                      </a:r>
                      <a:r>
                        <a:rPr lang="en-US" altLang="ko-KR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(</a:t>
                      </a:r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학생</a:t>
                      </a:r>
                      <a:r>
                        <a:rPr lang="en-US" altLang="ko-KR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)</a:t>
                      </a:r>
                      <a:endParaRPr lang="ko-KR" altLang="en-US" sz="1400" dirty="0"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 anchor="ctr">
                    <a:solidFill>
                      <a:srgbClr val="006A4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인재개발원 </a:t>
                      </a:r>
                      <a:endParaRPr lang="en-US" altLang="ko-KR" sz="1400" dirty="0"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현장실습지원센터</a:t>
                      </a:r>
                    </a:p>
                  </a:txBody>
                  <a:tcPr anchor="ctr">
                    <a:solidFill>
                      <a:srgbClr val="006A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724809"/>
                  </a:ext>
                </a:extLst>
              </a:tr>
              <a:tr h="91667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개강 전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운영계획서</a:t>
                      </a:r>
                      <a:endParaRPr lang="en-US" altLang="ko-KR" sz="1400" dirty="0">
                        <a:solidFill>
                          <a:srgbClr val="006A47"/>
                        </a:solidFill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별지 제</a:t>
                      </a:r>
                      <a:r>
                        <a:rPr lang="en-US" altLang="ko-KR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1</a:t>
                      </a:r>
                      <a:r>
                        <a:rPr lang="ko-KR" altLang="en-US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호 서식</a:t>
                      </a:r>
                      <a:r>
                        <a:rPr lang="en-US" altLang="ko-KR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),</a:t>
                      </a:r>
                    </a:p>
                    <a:p>
                      <a:pPr algn="ctr" latinLnBrk="1"/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산재보험 증명서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사전직무교육 수료증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상해보험증명서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416160"/>
                  </a:ext>
                </a:extLst>
              </a:tr>
              <a:tr h="3819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표준현장실습 협약서</a:t>
                      </a:r>
                      <a:r>
                        <a:rPr lang="en-US" altLang="ko-KR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별지 제</a:t>
                      </a:r>
                      <a:r>
                        <a:rPr lang="en-US" altLang="ko-KR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2</a:t>
                      </a:r>
                      <a:r>
                        <a:rPr lang="ko-KR" altLang="en-US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호 서식</a:t>
                      </a:r>
                      <a:r>
                        <a:rPr lang="en-US" altLang="ko-KR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6A47"/>
                        </a:solidFill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630613"/>
                  </a:ext>
                </a:extLst>
              </a:tr>
              <a:tr h="9166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학기 중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평가표 및 출석부</a:t>
                      </a:r>
                      <a:endParaRPr lang="en-US" altLang="ko-KR" sz="1400" dirty="0">
                        <a:solidFill>
                          <a:srgbClr val="006A47"/>
                        </a:solidFill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별지 제</a:t>
                      </a:r>
                      <a:r>
                        <a:rPr lang="en-US" altLang="ko-KR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3</a:t>
                      </a:r>
                      <a:r>
                        <a:rPr lang="ko-KR" altLang="en-US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호 서식</a:t>
                      </a:r>
                      <a:r>
                        <a:rPr lang="en-US" altLang="ko-KR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6A47"/>
                        </a:solidFill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중간보고서</a:t>
                      </a:r>
                      <a:r>
                        <a:rPr lang="en-US" altLang="ko-KR" sz="1400" dirty="0">
                          <a:solidFill>
                            <a:srgbClr val="7030A0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현장실습지원센터 서식</a:t>
                      </a:r>
                      <a:r>
                        <a:rPr lang="en-US" altLang="ko-KR" sz="1400" dirty="0">
                          <a:solidFill>
                            <a:srgbClr val="7030A0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),</a:t>
                      </a:r>
                    </a:p>
                    <a:p>
                      <a:pPr algn="ctr" latinLnBrk="1"/>
                      <a:r>
                        <a:rPr lang="ko-KR" altLang="en-US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중간점검서</a:t>
                      </a:r>
                      <a:r>
                        <a:rPr lang="en-US" altLang="ko-KR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매뉴얼 제</a:t>
                      </a:r>
                      <a:r>
                        <a:rPr lang="en-US" altLang="ko-KR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2</a:t>
                      </a:r>
                      <a:r>
                        <a:rPr lang="ko-KR" altLang="en-US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호 서식</a:t>
                      </a:r>
                      <a:r>
                        <a:rPr lang="en-US" altLang="ko-KR" sz="1400" dirty="0">
                          <a:solidFill>
                            <a:srgbClr val="006A47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),</a:t>
                      </a:r>
                    </a:p>
                    <a:p>
                      <a:pPr algn="ctr" latinLnBrk="1"/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최종보고서</a:t>
                      </a:r>
                      <a:r>
                        <a:rPr lang="en-US" altLang="ko-KR" sz="1400" dirty="0">
                          <a:solidFill>
                            <a:srgbClr val="7030A0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7030A0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현장실습지원센터 서식</a:t>
                      </a:r>
                      <a:r>
                        <a:rPr lang="en-US" altLang="ko-KR" sz="1400" dirty="0">
                          <a:solidFill>
                            <a:srgbClr val="7030A0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7030A0"/>
                        </a:solidFill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-</a:t>
                      </a:r>
                      <a:endParaRPr lang="ko-KR" altLang="en-US" sz="1400" dirty="0"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75335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85FC372-9DE7-B2A3-4900-BB838469B13A}"/>
              </a:ext>
            </a:extLst>
          </p:cNvPr>
          <p:cNvSpPr txBox="1"/>
          <p:nvPr/>
        </p:nvSpPr>
        <p:spPr>
          <a:xfrm>
            <a:off x="631877" y="2002740"/>
            <a:ext cx="5168403" cy="795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교육부 표준현장실습 별지 </a:t>
            </a:r>
            <a:r>
              <a:rPr lang="en-US" altLang="ko-KR" sz="16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1-3</a:t>
            </a:r>
            <a:r>
              <a:rPr lang="ko-KR" altLang="en-US" sz="16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호 서식 </a:t>
            </a:r>
            <a:r>
              <a:rPr lang="en-US" altLang="ko-KR" sz="16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16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매뉴얼 제</a:t>
            </a:r>
            <a:r>
              <a:rPr lang="en-US" altLang="ko-KR" sz="16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2</a:t>
            </a:r>
            <a:r>
              <a:rPr lang="ko-KR" altLang="en-US" sz="16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호 서식</a:t>
            </a:r>
            <a:endParaRPr lang="en-US" altLang="ko-KR" sz="1600" dirty="0">
              <a:solidFill>
                <a:srgbClr val="006A47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7030A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인재개발원 현장실습지원센터 서식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CF46C6C-8540-6832-87E9-6D451BE03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47" y="2188498"/>
            <a:ext cx="163831" cy="15385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E3B7212-04AB-75B2-48ED-9A05E7FEBA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046" y="2553464"/>
            <a:ext cx="163831" cy="1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4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687BA-280E-0D47-A2E0-813A036F0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9DB391D-83ED-DF2A-65E7-9F2396055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900" y="2486007"/>
            <a:ext cx="4470082" cy="34096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0413B6B-3A73-6EB3-EDF4-B42B73D9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0572A15-796F-FDC4-76D4-F2E20D0AEF6E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C1E84B32-5E0C-0C4F-1886-78C9EF6D6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B1AD6890-DBB0-1A2A-95FC-A705456113E5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6" descr="Free PowerPoint Check Mark Template - SlideBazaar">
            <a:extLst>
              <a:ext uri="{FF2B5EF4-FFF2-40B4-BE49-F238E27FC236}">
                <a16:creationId xmlns:a16="http://schemas.microsoft.com/office/drawing/2014/main" id="{B3342223-DD47-A5C6-A82F-C76BFC5B7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BB276A-7A78-878C-BA3D-7187E1BFAA70}"/>
              </a:ext>
            </a:extLst>
          </p:cNvPr>
          <p:cNvSpPr txBox="1"/>
          <p:nvPr/>
        </p:nvSpPr>
        <p:spPr>
          <a:xfrm>
            <a:off x="642151" y="1570381"/>
            <a:ext cx="7874000" cy="1266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사이버캠퍼스 </a:t>
            </a:r>
            <a:r>
              <a:rPr lang="ko-KR" altLang="en-US" sz="1400" dirty="0"/>
              <a:t>⇨ </a:t>
            </a:r>
            <a: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왼쪽 ‘</a:t>
            </a:r>
            <a:r>
              <a:rPr lang="ko-KR" altLang="en-US" sz="1200" b="0" dirty="0" err="1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비교과과정’의</a:t>
            </a:r>
            <a: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 수강신청 클릭 </a:t>
            </a:r>
            <a:endParaRPr lang="en-US" altLang="ko-KR" sz="1200" b="0" dirty="0">
              <a:solidFill>
                <a:srgbClr val="333333"/>
              </a:solidFill>
              <a:effectLst/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/>
              <a:t>⇨ </a:t>
            </a:r>
            <a:r>
              <a:rPr lang="en-US" altLang="ko-KR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‘</a:t>
            </a:r>
            <a: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사전직무교육’ 검색 </a:t>
            </a:r>
            <a:r>
              <a:rPr lang="ko-KR" altLang="en-US" sz="1400" dirty="0"/>
              <a:t>⇨ </a:t>
            </a:r>
            <a:r>
              <a:rPr lang="en-US" altLang="ko-KR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해당 과정 수강신청완료 </a:t>
            </a:r>
            <a:r>
              <a:rPr lang="ko-KR" altLang="en-US" sz="1400" dirty="0"/>
              <a:t>⇨ </a:t>
            </a:r>
            <a: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수강 후 </a:t>
            </a:r>
            <a:r>
              <a:rPr lang="ko-KR" altLang="en-US" sz="1200" b="0" dirty="0" err="1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이수증</a:t>
            </a:r>
            <a: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 출력</a:t>
            </a:r>
          </a:p>
          <a:p>
            <a:pPr>
              <a:lnSpc>
                <a:spcPct val="150000"/>
              </a:lnSpc>
              <a:buNone/>
            </a:pPr>
            <a:b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</a:br>
            <a:endParaRPr lang="ko-KR" altLang="en-US" sz="12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097068C-ACAE-DDB1-9473-4A6522A15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20" y="1758105"/>
            <a:ext cx="163831" cy="1538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13FABA-3397-4D26-84AE-DAFAB903158F}"/>
              </a:ext>
            </a:extLst>
          </p:cNvPr>
          <p:cNvSpPr txBox="1"/>
          <p:nvPr/>
        </p:nvSpPr>
        <p:spPr>
          <a:xfrm>
            <a:off x="263056" y="1326889"/>
            <a:ext cx="5961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006A47"/>
                </a:solidFill>
              </a:rPr>
              <a:t> </a:t>
            </a:r>
            <a:r>
              <a:rPr lang="en-US" altLang="ko-KR" sz="1400" dirty="0">
                <a:solidFill>
                  <a:srgbClr val="006A47"/>
                </a:solidFill>
              </a:rPr>
              <a:t>&lt;</a:t>
            </a:r>
            <a:r>
              <a:rPr lang="ko-KR" altLang="en-US" sz="1400" dirty="0">
                <a:solidFill>
                  <a:srgbClr val="006A47"/>
                </a:solidFill>
              </a:rPr>
              <a:t>사이버캠퍼스 현장실습 사전직무교육 수강 신청 및 </a:t>
            </a:r>
            <a:r>
              <a:rPr lang="ko-KR" altLang="en-US" sz="1400" dirty="0" err="1">
                <a:solidFill>
                  <a:srgbClr val="006A47"/>
                </a:solidFill>
              </a:rPr>
              <a:t>이수증</a:t>
            </a:r>
            <a:r>
              <a:rPr lang="ko-KR" altLang="en-US" sz="1400" dirty="0">
                <a:solidFill>
                  <a:srgbClr val="006A47"/>
                </a:solidFill>
              </a:rPr>
              <a:t> 출력방법</a:t>
            </a:r>
            <a:r>
              <a:rPr lang="en-US" altLang="ko-KR" sz="1400" dirty="0">
                <a:solidFill>
                  <a:srgbClr val="006A47"/>
                </a:solidFill>
              </a:rPr>
              <a:t>&gt;</a:t>
            </a:r>
            <a:endParaRPr lang="ko-KR" altLang="en-US" sz="1400" dirty="0">
              <a:solidFill>
                <a:srgbClr val="006A47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935C56-FC36-4AC3-B3EC-135E2F06167B}"/>
              </a:ext>
            </a:extLst>
          </p:cNvPr>
          <p:cNvSpPr txBox="1"/>
          <p:nvPr/>
        </p:nvSpPr>
        <p:spPr>
          <a:xfrm>
            <a:off x="352425" y="72044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A.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교과형 인턴십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17832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3603B-0AE8-A3E5-C3DB-B442F3A23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ACC60C-900F-9C81-5373-CBAEFC46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7F8693C-848B-2B55-5882-31095592D2AC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1BAD152B-CC0A-CBB8-320D-1BDE0B8A0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E408B8-6647-7953-FDD7-9DDA7E18637C}"/>
              </a:ext>
            </a:extLst>
          </p:cNvPr>
          <p:cNvSpPr txBox="1"/>
          <p:nvPr/>
        </p:nvSpPr>
        <p:spPr>
          <a:xfrm>
            <a:off x="352425" y="81798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A.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교과형 인턴십</a:t>
            </a:r>
            <a:endParaRPr lang="ko-KR" altLang="en-US" sz="24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B663A05B-E209-3C46-7401-240A8077DCD6}"/>
              </a:ext>
            </a:extLst>
          </p:cNvPr>
          <p:cNvCxnSpPr>
            <a:cxnSpLocks/>
          </p:cNvCxnSpPr>
          <p:nvPr/>
        </p:nvCxnSpPr>
        <p:spPr>
          <a:xfrm>
            <a:off x="118718" y="5891073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0F2EF99-0B01-655F-E5E4-3D60FB10D373}"/>
              </a:ext>
            </a:extLst>
          </p:cNvPr>
          <p:cNvSpPr txBox="1"/>
          <p:nvPr/>
        </p:nvSpPr>
        <p:spPr>
          <a:xfrm>
            <a:off x="352424" y="1351221"/>
            <a:ext cx="8547736" cy="795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자주하는 질문</a:t>
            </a:r>
            <a:endParaRPr kumimoji="1" lang="en-US" altLang="ko-KR" sz="1600" dirty="0">
              <a:solidFill>
                <a:prstClr val="black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    </a:t>
            </a:r>
            <a:endParaRPr kumimoji="1" lang="ko-KR" altLang="en-US" sz="1600" i="0" u="none" strike="noStrike" kern="1200" cap="none" spc="0" normalizeH="0" baseline="0" noProof="0" dirty="0">
              <a:ln>
                <a:noFill/>
              </a:ln>
              <a:solidFill>
                <a:srgbClr val="00A94C"/>
              </a:solidFill>
              <a:effectLst/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3" name="AutoShape 6" descr="Free PowerPoint Check Mark Template - SlideBazaar">
            <a:extLst>
              <a:ext uri="{FF2B5EF4-FFF2-40B4-BE49-F238E27FC236}">
                <a16:creationId xmlns:a16="http://schemas.microsoft.com/office/drawing/2014/main" id="{51D942EC-6A86-3C13-BF65-EC8EEC0C34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9961" y="2919424"/>
            <a:ext cx="33591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DE80653-BF86-7BBA-BF7D-9B04ED643DE4}"/>
              </a:ext>
            </a:extLst>
          </p:cNvPr>
          <p:cNvSpPr/>
          <p:nvPr/>
        </p:nvSpPr>
        <p:spPr>
          <a:xfrm>
            <a:off x="458041" y="1932030"/>
            <a:ext cx="260336" cy="266823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9E509-FE8D-2D0A-E83A-FF9143E088E6}"/>
              </a:ext>
            </a:extLst>
          </p:cNvPr>
          <p:cNvSpPr txBox="1"/>
          <p:nvPr/>
        </p:nvSpPr>
        <p:spPr>
          <a:xfrm>
            <a:off x="694261" y="1776754"/>
            <a:ext cx="8205899" cy="3597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ko-KR" altLang="en-US" sz="16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면담 없이 바로 수강 신청을 해도 되나요</a:t>
            </a:r>
            <a:r>
              <a:rPr kumimoji="1" lang="en-US" altLang="ko-KR" sz="16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?</a:t>
            </a: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아니요</a:t>
            </a:r>
            <a:r>
              <a:rPr kumimoji="1"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개강 전 담당교수와 사전면담이 필요하며</a:t>
            </a:r>
            <a:r>
              <a:rPr kumimoji="1"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kumimoji="1"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운영 과정 중 개강 전 프로세스가 반드시 완료 되어야 합니다</a:t>
            </a:r>
            <a:r>
              <a:rPr kumimoji="1"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endParaRPr kumimoji="1" lang="en-US" altLang="ko-KR" sz="300" dirty="0">
              <a:solidFill>
                <a:srgbClr val="006A47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en-US" altLang="ko-KR" sz="16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6</a:t>
            </a:r>
            <a:r>
              <a:rPr kumimoji="1" lang="ko-KR" altLang="en-US" sz="16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학점을 교양</a:t>
            </a:r>
            <a:r>
              <a:rPr kumimoji="1" lang="en-US" altLang="ko-KR" sz="16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3</a:t>
            </a:r>
            <a:r>
              <a:rPr kumimoji="1" lang="ko-KR" altLang="en-US" sz="16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학점과 전공</a:t>
            </a:r>
            <a:r>
              <a:rPr kumimoji="1" lang="en-US" altLang="ko-KR" sz="16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3</a:t>
            </a:r>
            <a:r>
              <a:rPr kumimoji="1" lang="ko-KR" altLang="en-US" sz="16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학점으로 구성할 수 있나요</a:t>
            </a:r>
            <a:r>
              <a:rPr kumimoji="1" lang="en-US" altLang="ko-KR" sz="16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?</a:t>
            </a: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ko-KR" altLang="en-US" sz="14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아니요</a:t>
            </a:r>
            <a:r>
              <a:rPr kumimoji="1" lang="en-US" altLang="ko-KR" sz="14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  <a:r>
              <a:rPr kumimoji="1" lang="ko-KR" altLang="en-US" sz="14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해당 학기의 인턴십은 전공</a:t>
            </a:r>
            <a:r>
              <a:rPr kumimoji="1" lang="en-US" altLang="ko-KR" sz="14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kumimoji="1" lang="ko-KR" altLang="en-US" sz="14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혹은 교양 학점으로만 인정되며</a:t>
            </a:r>
            <a:r>
              <a:rPr kumimoji="1" lang="en-US" altLang="ko-KR" sz="14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kumimoji="1" lang="ko-KR" altLang="en-US" sz="14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교차 수강할 수 없습니다</a:t>
            </a:r>
            <a:r>
              <a:rPr kumimoji="1" lang="en-US" altLang="ko-KR" sz="14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endParaRPr kumimoji="1" lang="en-US" altLang="ko-KR" sz="300" dirty="0">
              <a:solidFill>
                <a:prstClr val="black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ko-KR" altLang="en-US" sz="16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실습기간 중 연차를 사용해도 되나요</a:t>
            </a:r>
            <a:r>
              <a:rPr kumimoji="1" lang="en-US" altLang="ko-KR" sz="16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?</a:t>
            </a: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ko-KR" altLang="en-US" sz="14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네</a:t>
            </a:r>
            <a:r>
              <a:rPr kumimoji="1" lang="en-US" altLang="ko-KR" sz="14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  <a:r>
              <a:rPr kumimoji="1" lang="ko-KR" altLang="en-US" sz="14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근무기간 </a:t>
            </a:r>
            <a:r>
              <a:rPr kumimoji="1" lang="en-US" altLang="ko-KR" sz="14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1</a:t>
            </a:r>
            <a:r>
              <a:rPr kumimoji="1" lang="ko-KR" altLang="en-US" sz="14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개월 기준 </a:t>
            </a:r>
            <a:r>
              <a:rPr kumimoji="1" lang="en-US" altLang="ko-KR" sz="14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1</a:t>
            </a:r>
            <a:r>
              <a:rPr kumimoji="1" lang="ko-KR" altLang="en-US" sz="14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일 발생하는 유급휴일은 사용할 수 있습니다</a:t>
            </a:r>
            <a:r>
              <a:rPr kumimoji="1" lang="en-US" altLang="ko-KR" sz="14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endParaRPr kumimoji="1" lang="en-US" altLang="ko-KR" sz="300" dirty="0">
              <a:solidFill>
                <a:prstClr val="black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ko-KR" altLang="en-US" sz="16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학교에서 발굴한 기관에서만 인턴십을 할 수 있나요</a:t>
            </a:r>
            <a:r>
              <a:rPr kumimoji="1" lang="en-US" altLang="ko-KR" sz="16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?</a:t>
            </a: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ko-KR" altLang="en-US" sz="12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네</a:t>
            </a:r>
            <a:r>
              <a:rPr kumimoji="1" lang="en-US" altLang="ko-KR" sz="12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  <a:r>
              <a:rPr kumimoji="1" lang="ko-KR" altLang="en-US" sz="12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원칙상 학교에서 이미 협약을 맺은 기관과의 인턴십으로만 학점을 인정받을 수 있습니다</a:t>
            </a:r>
            <a:r>
              <a:rPr kumimoji="1" lang="en-US" altLang="ko-KR" sz="12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ko-KR" altLang="en-US" sz="12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학생 개인 구직 시</a:t>
            </a:r>
            <a:r>
              <a:rPr kumimoji="1" lang="en-US" altLang="ko-KR" sz="12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kumimoji="1" lang="ko-KR" altLang="en-US" sz="12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실습생 체크리스트가 갖춰진 경우에만 인재개발원에 연계한 뒤 기관과의 협약을 맺고 진행할 수 있습니다</a:t>
            </a:r>
            <a:r>
              <a:rPr kumimoji="1" lang="en-US" altLang="ko-KR" sz="12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4B99DEB-7FF0-7ADB-D478-5B6209B787E3}"/>
              </a:ext>
            </a:extLst>
          </p:cNvPr>
          <p:cNvSpPr/>
          <p:nvPr/>
        </p:nvSpPr>
        <p:spPr>
          <a:xfrm>
            <a:off x="458041" y="2989856"/>
            <a:ext cx="260336" cy="266823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21F9F35-4513-9314-14FE-C715AD2CA274}"/>
              </a:ext>
            </a:extLst>
          </p:cNvPr>
          <p:cNvSpPr/>
          <p:nvPr/>
        </p:nvSpPr>
        <p:spPr>
          <a:xfrm>
            <a:off x="458041" y="3736604"/>
            <a:ext cx="260336" cy="266823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F33A1A-4856-7FE9-2E0F-423634CCCF7E}"/>
              </a:ext>
            </a:extLst>
          </p:cNvPr>
          <p:cNvSpPr/>
          <p:nvPr/>
        </p:nvSpPr>
        <p:spPr>
          <a:xfrm>
            <a:off x="458041" y="4483352"/>
            <a:ext cx="260336" cy="266823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85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979A4-8227-483C-ED5A-A50237637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D78984-B31D-35EE-4B66-FA2FE2B6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D737906-DE10-0B48-D3D0-71EE50B57AC6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AC096863-39EA-2E36-9831-3CCEA5306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41E360-E426-9B1E-9476-B5B69C58B585}"/>
              </a:ext>
            </a:extLst>
          </p:cNvPr>
          <p:cNvSpPr txBox="1"/>
          <p:nvPr/>
        </p:nvSpPr>
        <p:spPr>
          <a:xfrm>
            <a:off x="352425" y="92382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B.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도전학기</a:t>
            </a:r>
            <a:endParaRPr lang="ko-KR" altLang="en-US" sz="24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C7FE345-C84E-2A32-5E76-19267A0BF5EA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C151B5-8904-4C7E-FF1B-43C13BCE22EA}"/>
              </a:ext>
            </a:extLst>
          </p:cNvPr>
          <p:cNvSpPr txBox="1"/>
          <p:nvPr/>
        </p:nvSpPr>
        <p:spPr>
          <a:xfrm>
            <a:off x="352424" y="1634893"/>
            <a:ext cx="8547736" cy="1903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도전학기를 이수하는 경우</a:t>
            </a:r>
            <a:r>
              <a:rPr kumimoji="1"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kumimoji="1"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도전학기에 해당하는 학점을 취득함</a:t>
            </a:r>
            <a:endParaRPr kumimoji="1" lang="en-US" altLang="ko-KR" sz="16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최소 </a:t>
            </a:r>
            <a:r>
              <a:rPr kumimoji="1" lang="en-US" altLang="ko-K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4</a:t>
            </a: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학기 이상 수강한 학생</a:t>
            </a:r>
            <a:endParaRPr kumimoji="1" lang="en-US" altLang="ko-KR" sz="16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학교에서 운영</a:t>
            </a:r>
            <a:r>
              <a:rPr kumimoji="1" lang="en-US" altLang="ko-K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kumimoji="1"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학부나 학과에서 담당하지 않음</a:t>
            </a:r>
            <a:r>
              <a:rPr kumimoji="1"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달성 목표에 따라 </a:t>
            </a:r>
            <a:r>
              <a:rPr kumimoji="1" lang="en-US" altLang="ko-K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3-9</a:t>
            </a: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학점</a:t>
            </a:r>
            <a:r>
              <a:rPr kumimoji="1" lang="en-US" altLang="ko-K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전공</a:t>
            </a:r>
            <a:r>
              <a:rPr kumimoji="1" lang="en-US" altLang="ko-K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/</a:t>
            </a: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교양 학점으로 신청 가능</a:t>
            </a:r>
            <a:r>
              <a:rPr kumimoji="1" lang="en-US" altLang="ko-K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제출서류 </a:t>
            </a:r>
            <a:r>
              <a:rPr kumimoji="1"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: </a:t>
            </a:r>
            <a:r>
              <a:rPr kumimoji="1" lang="ko-KR" altLang="en-US" sz="16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도전학기제</a:t>
            </a:r>
            <a:r>
              <a:rPr kumimoji="1"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운영 기준에 준함</a:t>
            </a:r>
            <a:r>
              <a:rPr kumimoji="1"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kumimoji="1"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사전교육 </a:t>
            </a:r>
            <a:r>
              <a:rPr kumimoji="1" lang="ko-KR" altLang="en-US" sz="16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이수증</a:t>
            </a:r>
            <a:r>
              <a:rPr kumimoji="1"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kumimoji="1"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성적증명서</a:t>
            </a:r>
            <a:endParaRPr kumimoji="1" lang="en-US" altLang="ko-KR" sz="16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9490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632D3-C572-C292-2774-DE9C47383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9FF997E-B12D-B6DF-4FFD-E9D97399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5B70AD2-8B3D-0AB8-7086-00FA30033F29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5FE23568-3CE1-EE79-EBF8-005C2EAE2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0DAC03-8FF1-EEEA-E8AD-4F22BDD6DC41}"/>
              </a:ext>
            </a:extLst>
          </p:cNvPr>
          <p:cNvSpPr txBox="1"/>
          <p:nvPr/>
        </p:nvSpPr>
        <p:spPr>
          <a:xfrm>
            <a:off x="352425" y="923829"/>
            <a:ext cx="575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B.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도전학기</a:t>
            </a:r>
            <a:endParaRPr lang="ko-KR" altLang="en-US" sz="24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0C34E42-748E-6D92-2085-8F90651FBC5A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ACB9E2F-8DCA-C967-3C7F-1FAFF72926FA}"/>
              </a:ext>
            </a:extLst>
          </p:cNvPr>
          <p:cNvSpPr txBox="1"/>
          <p:nvPr/>
        </p:nvSpPr>
        <p:spPr>
          <a:xfrm>
            <a:off x="352424" y="1650997"/>
            <a:ext cx="8505826" cy="42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진행 프로세스</a:t>
            </a:r>
            <a:endParaRPr lang="en-US" altLang="ko-KR" sz="16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BF6E66FA-C152-A7AF-4FD6-26BB7403B497}"/>
              </a:ext>
            </a:extLst>
          </p:cNvPr>
          <p:cNvSpPr/>
          <p:nvPr/>
        </p:nvSpPr>
        <p:spPr>
          <a:xfrm>
            <a:off x="6749158" y="2449630"/>
            <a:ext cx="1831607" cy="580462"/>
          </a:xfrm>
          <a:prstGeom prst="roundRect">
            <a:avLst/>
          </a:prstGeom>
          <a:noFill/>
          <a:ln w="9525">
            <a:solidFill>
              <a:srgbClr val="006A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lang="ko-KR" altLang="en-US" sz="16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서류제출 및 평가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6F7CFEA-CEE9-9E6D-518D-6BF2314B468C}"/>
              </a:ext>
            </a:extLst>
          </p:cNvPr>
          <p:cNvSpPr/>
          <p:nvPr/>
        </p:nvSpPr>
        <p:spPr>
          <a:xfrm>
            <a:off x="6753026" y="3337511"/>
            <a:ext cx="1827740" cy="1987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보고서 및 관련 서류 제출</a:t>
            </a:r>
            <a:r>
              <a:rPr lang="en-US" altLang="ko-KR" sz="16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평가 후 성적</a:t>
            </a:r>
            <a:r>
              <a:rPr lang="en-US" altLang="ko-KR" sz="16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(S/U)</a:t>
            </a:r>
            <a:r>
              <a:rPr lang="ko-KR" altLang="en-US" sz="16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부여</a:t>
            </a:r>
          </a:p>
        </p:txBody>
      </p: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3C045A30-36E9-76A0-F710-12DC9A21E68A}"/>
              </a:ext>
            </a:extLst>
          </p:cNvPr>
          <p:cNvCxnSpPr>
            <a:cxnSpLocks/>
          </p:cNvCxnSpPr>
          <p:nvPr/>
        </p:nvCxnSpPr>
        <p:spPr>
          <a:xfrm>
            <a:off x="6549333" y="2739861"/>
            <a:ext cx="152890" cy="0"/>
          </a:xfrm>
          <a:prstGeom prst="straightConnector1">
            <a:avLst/>
          </a:prstGeom>
          <a:ln>
            <a:solidFill>
              <a:srgbClr val="006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5C7AA032-458A-FBD7-8004-80A5AB0B61A7}"/>
              </a:ext>
            </a:extLst>
          </p:cNvPr>
          <p:cNvCxnSpPr>
            <a:stCxn id="33" idx="2"/>
            <a:endCxn id="36" idx="0"/>
          </p:cNvCxnSpPr>
          <p:nvPr/>
        </p:nvCxnSpPr>
        <p:spPr>
          <a:xfrm>
            <a:off x="7664962" y="3030092"/>
            <a:ext cx="1934" cy="307419"/>
          </a:xfrm>
          <a:prstGeom prst="line">
            <a:avLst/>
          </a:prstGeom>
          <a:ln>
            <a:solidFill>
              <a:srgbClr val="006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>
            <a:extLst>
              <a:ext uri="{FF2B5EF4-FFF2-40B4-BE49-F238E27FC236}">
                <a16:creationId xmlns:a16="http://schemas.microsoft.com/office/drawing/2014/main" id="{280D5D10-4D43-D48F-1251-FC7AFD39CEB7}"/>
              </a:ext>
            </a:extLst>
          </p:cNvPr>
          <p:cNvGrpSpPr/>
          <p:nvPr/>
        </p:nvGrpSpPr>
        <p:grpSpPr>
          <a:xfrm>
            <a:off x="752597" y="2449630"/>
            <a:ext cx="5800603" cy="2892187"/>
            <a:chOff x="399475" y="2331954"/>
            <a:chExt cx="8345050" cy="2892187"/>
          </a:xfrm>
        </p:grpSpPr>
        <p:sp>
          <p:nvSpPr>
            <p:cNvPr id="8" name="AutoShape 6" descr="Free PowerPoint Check Mark Template - SlideBazaar">
              <a:extLst>
                <a:ext uri="{FF2B5EF4-FFF2-40B4-BE49-F238E27FC236}">
                  <a16:creationId xmlns:a16="http://schemas.microsoft.com/office/drawing/2014/main" id="{828917E6-1F62-119F-5A86-A263EA7730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19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C4B6CFBC-FAA8-1143-F280-4463D28871C3}"/>
                </a:ext>
              </a:extLst>
            </p:cNvPr>
            <p:cNvSpPr/>
            <p:nvPr/>
          </p:nvSpPr>
          <p:spPr>
            <a:xfrm>
              <a:off x="399475" y="2331954"/>
              <a:ext cx="2635046" cy="580462"/>
            </a:xfrm>
            <a:prstGeom prst="roundRect">
              <a:avLst/>
            </a:prstGeom>
            <a:noFill/>
            <a:ln w="9525">
              <a:solidFill>
                <a:srgbClr val="006A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</a:t>
              </a:r>
              <a:r>
                <a:rPr lang="ko-KR" altLang="en-US" sz="16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미래혁신센터 공고</a:t>
              </a:r>
            </a:p>
          </p:txBody>
        </p: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73C77C64-4AC0-6F3F-E796-274C03846419}"/>
                </a:ext>
              </a:extLst>
            </p:cNvPr>
            <p:cNvSpPr/>
            <p:nvPr/>
          </p:nvSpPr>
          <p:spPr>
            <a:xfrm>
              <a:off x="3254477" y="2331954"/>
              <a:ext cx="2635046" cy="580462"/>
            </a:xfrm>
            <a:prstGeom prst="roundRect">
              <a:avLst/>
            </a:prstGeom>
            <a:noFill/>
            <a:ln w="9525">
              <a:solidFill>
                <a:srgbClr val="006A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지원 선발</a:t>
              </a:r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5ECA40A0-C4B3-53B7-6964-0AB97D863571}"/>
                </a:ext>
              </a:extLst>
            </p:cNvPr>
            <p:cNvSpPr/>
            <p:nvPr/>
          </p:nvSpPr>
          <p:spPr>
            <a:xfrm>
              <a:off x="6109479" y="2331954"/>
              <a:ext cx="2635046" cy="580462"/>
            </a:xfrm>
            <a:prstGeom prst="roundRect">
              <a:avLst/>
            </a:prstGeom>
            <a:noFill/>
            <a:ln w="9525">
              <a:solidFill>
                <a:srgbClr val="006A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수행 관리</a:t>
              </a: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9C25BB60-3CCE-5717-4F31-10FA260B3432}"/>
                </a:ext>
              </a:extLst>
            </p:cNvPr>
            <p:cNvSpPr/>
            <p:nvPr/>
          </p:nvSpPr>
          <p:spPr>
            <a:xfrm>
              <a:off x="405039" y="3219835"/>
              <a:ext cx="2629482" cy="1987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공고 확인 및 지원서 작성</a:t>
              </a: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03146BA2-9BB3-8345-E8D0-8E9FDE3B63A1}"/>
                </a:ext>
              </a:extLst>
            </p:cNvPr>
            <p:cNvSpPr/>
            <p:nvPr/>
          </p:nvSpPr>
          <p:spPr>
            <a:xfrm>
              <a:off x="3260041" y="3229096"/>
              <a:ext cx="2629482" cy="1987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선발</a:t>
              </a:r>
              <a:r>
                <a:rPr lang="en-US" altLang="ko-KR" sz="16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</a:t>
              </a:r>
              <a:r>
                <a:rPr lang="ko-KR" altLang="en-US" sz="16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된 학생은</a:t>
              </a:r>
              <a:endParaRPr lang="en-US" altLang="ko-KR" sz="16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수강신청</a:t>
              </a:r>
            </a:p>
          </p:txBody>
        </p: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04CA21D6-4B68-808A-6382-C7FA792955E0}"/>
                </a:ext>
              </a:extLst>
            </p:cNvPr>
            <p:cNvCxnSpPr>
              <a:stCxn id="9" idx="3"/>
              <a:endCxn id="12" idx="1"/>
            </p:cNvCxnSpPr>
            <p:nvPr/>
          </p:nvCxnSpPr>
          <p:spPr>
            <a:xfrm>
              <a:off x="3034521" y="2622185"/>
              <a:ext cx="219956" cy="0"/>
            </a:xfrm>
            <a:prstGeom prst="straightConnector1">
              <a:avLst/>
            </a:prstGeom>
            <a:ln>
              <a:solidFill>
                <a:srgbClr val="006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CB7F4761-A344-BB37-108C-CF168A8E45D1}"/>
                </a:ext>
              </a:extLst>
            </p:cNvPr>
            <p:cNvCxnSpPr/>
            <p:nvPr/>
          </p:nvCxnSpPr>
          <p:spPr>
            <a:xfrm>
              <a:off x="5889523" y="2622185"/>
              <a:ext cx="219956" cy="0"/>
            </a:xfrm>
            <a:prstGeom prst="straightConnector1">
              <a:avLst/>
            </a:prstGeom>
            <a:ln>
              <a:solidFill>
                <a:srgbClr val="006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B86AD80-A77C-4E19-4B28-EEB8316C9B51}"/>
                </a:ext>
              </a:extLst>
            </p:cNvPr>
            <p:cNvSpPr/>
            <p:nvPr/>
          </p:nvSpPr>
          <p:spPr>
            <a:xfrm>
              <a:off x="6109479" y="3236976"/>
              <a:ext cx="2629482" cy="1987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지원서에 따라 계획된 </a:t>
              </a:r>
              <a:endParaRPr lang="en-US" altLang="ko-KR" sz="16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프로젝트를 수행</a:t>
              </a: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0D760387-F905-1D44-4706-BF77D8E87292}"/>
                </a:ext>
              </a:extLst>
            </p:cNvPr>
            <p:cNvCxnSpPr>
              <a:stCxn id="9" idx="2"/>
              <a:endCxn id="15" idx="0"/>
            </p:cNvCxnSpPr>
            <p:nvPr/>
          </p:nvCxnSpPr>
          <p:spPr>
            <a:xfrm>
              <a:off x="1716998" y="2912416"/>
              <a:ext cx="2782" cy="307419"/>
            </a:xfrm>
            <a:prstGeom prst="line">
              <a:avLst/>
            </a:prstGeom>
            <a:ln>
              <a:solidFill>
                <a:srgbClr val="006A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AB44BFC6-2D7B-D3C1-B170-2C6D8ADE9860}"/>
                </a:ext>
              </a:extLst>
            </p:cNvPr>
            <p:cNvCxnSpPr>
              <a:cxnSpLocks/>
              <a:stCxn id="12" idx="2"/>
              <a:endCxn id="16" idx="0"/>
            </p:cNvCxnSpPr>
            <p:nvPr/>
          </p:nvCxnSpPr>
          <p:spPr>
            <a:xfrm>
              <a:off x="4572000" y="2912416"/>
              <a:ext cx="2782" cy="316680"/>
            </a:xfrm>
            <a:prstGeom prst="line">
              <a:avLst/>
            </a:prstGeom>
            <a:ln>
              <a:solidFill>
                <a:srgbClr val="006A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28DF2895-F626-47BE-CA9F-AFE30FA1E004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7421438" y="2907994"/>
              <a:ext cx="2782" cy="328982"/>
            </a:xfrm>
            <a:prstGeom prst="line">
              <a:avLst/>
            </a:prstGeom>
            <a:ln>
              <a:solidFill>
                <a:srgbClr val="006A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8643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D19A3-9CD5-7366-9A31-DD2A61CB0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513EF4E-5011-EBA1-36E4-A6463E8A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9F8F252-8D54-F6A6-9BEB-F4810D06E450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65174BC4-B076-B949-E319-ED73C951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DFA315-6E72-EC4D-4FDF-1DA7D9624FFC}"/>
              </a:ext>
            </a:extLst>
          </p:cNvPr>
          <p:cNvSpPr txBox="1"/>
          <p:nvPr/>
        </p:nvSpPr>
        <p:spPr>
          <a:xfrm>
            <a:off x="352425" y="92382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C. </a:t>
            </a:r>
            <a:r>
              <a:rPr kumimoji="1" lang="ko-KR" altLang="en-US" sz="2400" dirty="0" err="1">
                <a:latin typeface="EHWA" panose="02000300000000000000" pitchFamily="2" charset="-127"/>
                <a:ea typeface="EHWA" panose="02000300000000000000" pitchFamily="2" charset="-127"/>
              </a:rPr>
              <a:t>캡스톤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 디자인</a:t>
            </a:r>
            <a:endParaRPr lang="ko-KR" altLang="en-US" sz="24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539ACAF4-4CD3-B18C-D8A4-4FBF57FC8985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52DF5F8-1184-DA81-F699-104270056E8B}"/>
              </a:ext>
            </a:extLst>
          </p:cNvPr>
          <p:cNvSpPr txBox="1"/>
          <p:nvPr/>
        </p:nvSpPr>
        <p:spPr>
          <a:xfrm>
            <a:off x="352424" y="1634893"/>
            <a:ext cx="8547736" cy="1534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아래 표의 패션프로젝트</a:t>
            </a:r>
            <a:r>
              <a:rPr kumimoji="1"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kumimoji="1" lang="ko-KR" altLang="en-US" sz="16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캡스톤디자인</a:t>
            </a:r>
            <a:r>
              <a:rPr kumimoji="1"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  <a:r>
              <a:rPr kumimoji="1"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을 </a:t>
            </a:r>
            <a:r>
              <a:rPr kumimoji="1" lang="en-US" altLang="ko-KR" sz="1600" u="sng" dirty="0">
                <a:latin typeface="한컴 고딕" panose="02000500000000000000" pitchFamily="2" charset="-127"/>
                <a:ea typeface="한컴 고딕" panose="02000500000000000000" pitchFamily="2" charset="-127"/>
              </a:rPr>
              <a:t>2</a:t>
            </a:r>
            <a:r>
              <a:rPr kumimoji="1" lang="ko-KR" altLang="en-US" sz="1600" u="sng" dirty="0">
                <a:latin typeface="한컴 고딕" panose="02000500000000000000" pitchFamily="2" charset="-127"/>
                <a:ea typeface="한컴 고딕" panose="02000500000000000000" pitchFamily="2" charset="-127"/>
              </a:rPr>
              <a:t>과목</a:t>
            </a:r>
            <a:r>
              <a:rPr kumimoji="1"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수강한 경우 인정</a:t>
            </a:r>
            <a:endParaRPr kumimoji="1" lang="en-US" altLang="ko-KR" sz="16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패션프로젝트</a:t>
            </a:r>
            <a:r>
              <a:rPr kumimoji="1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kumimoji="1" lang="ko-KR" altLang="en-US" sz="1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캡스톤디자인</a:t>
            </a:r>
            <a:r>
              <a:rPr kumimoji="1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) </a:t>
            </a: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과목의</a:t>
            </a:r>
            <a:r>
              <a:rPr kumimoji="1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수강 가능 학년과 학기를 잘 확인할 것</a:t>
            </a:r>
            <a:endParaRPr kumimoji="1" lang="en-US" altLang="ko-KR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ko-KR" altLang="en-US" sz="1600" u="sng" dirty="0">
                <a:solidFill>
                  <a:srgbClr val="FF0000"/>
                </a:solidFill>
              </a:rPr>
              <a:t>졸업사정과목과 현장실습 인정 과목에 차이가 있으니 수강신청 전 반드시 확인 요망</a:t>
            </a:r>
            <a:endParaRPr kumimoji="1" lang="en-US" altLang="ko-KR" sz="160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342900" lvl="0" indent="-342900" defTabSz="844083" latinLnBrk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kumimoji="1"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제출서류 </a:t>
            </a:r>
            <a:r>
              <a:rPr kumimoji="1"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: </a:t>
            </a:r>
            <a:r>
              <a:rPr kumimoji="1"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사전교육 </a:t>
            </a:r>
            <a:r>
              <a:rPr kumimoji="1" lang="ko-KR" altLang="en-US" sz="16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이수증</a:t>
            </a:r>
            <a:r>
              <a:rPr kumimoji="1"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kumimoji="1"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성적증명서</a:t>
            </a:r>
            <a:endParaRPr kumimoji="1" lang="en-US" altLang="ko-KR" sz="16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3" name="AutoShape 6" descr="Free PowerPoint Check Mark Template - SlideBazaar">
            <a:extLst>
              <a:ext uri="{FF2B5EF4-FFF2-40B4-BE49-F238E27FC236}">
                <a16:creationId xmlns:a16="http://schemas.microsoft.com/office/drawing/2014/main" id="{319D369D-F77D-23A7-324E-74FE90822F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FF71C1F9-F044-4DC0-1E2F-EA725C66B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642138"/>
              </p:ext>
            </p:extLst>
          </p:nvPr>
        </p:nvGraphicFramePr>
        <p:xfrm>
          <a:off x="531494" y="3387585"/>
          <a:ext cx="8046721" cy="233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168">
                  <a:extLst>
                    <a:ext uri="{9D8B030D-6E8A-4147-A177-3AD203B41FA5}">
                      <a16:colId xmlns:a16="http://schemas.microsoft.com/office/drawing/2014/main" val="2472763872"/>
                    </a:ext>
                  </a:extLst>
                </a:gridCol>
                <a:gridCol w="2758440">
                  <a:extLst>
                    <a:ext uri="{9D8B030D-6E8A-4147-A177-3AD203B41FA5}">
                      <a16:colId xmlns:a16="http://schemas.microsoft.com/office/drawing/2014/main" val="1291965664"/>
                    </a:ext>
                  </a:extLst>
                </a:gridCol>
                <a:gridCol w="1298257">
                  <a:extLst>
                    <a:ext uri="{9D8B030D-6E8A-4147-A177-3AD203B41FA5}">
                      <a16:colId xmlns:a16="http://schemas.microsoft.com/office/drawing/2014/main" val="761922582"/>
                    </a:ext>
                  </a:extLst>
                </a:gridCol>
                <a:gridCol w="1324928">
                  <a:extLst>
                    <a:ext uri="{9D8B030D-6E8A-4147-A177-3AD203B41FA5}">
                      <a16:colId xmlns:a16="http://schemas.microsoft.com/office/drawing/2014/main" val="2245118522"/>
                    </a:ext>
                  </a:extLst>
                </a:gridCol>
                <a:gridCol w="1324928">
                  <a:extLst>
                    <a:ext uri="{9D8B030D-6E8A-4147-A177-3AD203B41FA5}">
                      <a16:colId xmlns:a16="http://schemas.microsoft.com/office/drawing/2014/main" val="1723670631"/>
                    </a:ext>
                  </a:extLst>
                </a:gridCol>
              </a:tblGrid>
              <a:tr h="28763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학수번호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4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교과목명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4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학점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비고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4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215670"/>
                  </a:ext>
                </a:extLst>
              </a:tr>
              <a:tr h="2876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졸업사정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4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현장실습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84639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한컴 고딕" panose="02000500000000000000" pitchFamily="2" charset="-127"/>
                          <a:ea typeface="한컴 고딕" panose="02000500000000000000" pitchFamily="2" charset="-127"/>
                          <a:cs typeface="+mn-cs"/>
                        </a:rPr>
                        <a:t>36163</a:t>
                      </a:r>
                      <a:endParaRPr lang="ko-KR" altLang="en-US" sz="1400" dirty="0"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한컴 고딕" panose="02000500000000000000" pitchFamily="2" charset="-127"/>
                          <a:ea typeface="한컴 고딕" panose="02000500000000000000" pitchFamily="2" charset="-127"/>
                          <a:cs typeface="+mn-cs"/>
                        </a:rPr>
                        <a:t>패션프로젝트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한컴 고딕" panose="02000500000000000000" pitchFamily="2" charset="-127"/>
                          <a:ea typeface="한컴 고딕" panose="02000500000000000000" pitchFamily="2" charset="-127"/>
                          <a:cs typeface="+mn-cs"/>
                        </a:rPr>
                        <a:t>Ⅰ(</a:t>
                      </a:r>
                      <a:r>
                        <a:rPr lang="ko-KR" altLang="en-US" sz="1400" b="0" i="0" kern="1200" dirty="0" err="1">
                          <a:solidFill>
                            <a:schemeClr val="tx1"/>
                          </a:solidFill>
                          <a:effectLst/>
                          <a:latin typeface="한컴 고딕" panose="02000500000000000000" pitchFamily="2" charset="-127"/>
                          <a:ea typeface="한컴 고딕" panose="02000500000000000000" pitchFamily="2" charset="-127"/>
                          <a:cs typeface="+mn-cs"/>
                        </a:rPr>
                        <a:t>캡스톤디자인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한컴 고딕" panose="02000500000000000000" pitchFamily="2" charset="-127"/>
                          <a:ea typeface="한컴 고딕" panose="020005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3</a:t>
                      </a:r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학점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0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0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74008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38155</a:t>
                      </a:r>
                      <a:endParaRPr lang="ko-KR" altLang="en-US" sz="1400" dirty="0"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한컴 고딕" panose="02000500000000000000" pitchFamily="2" charset="-127"/>
                          <a:ea typeface="한컴 고딕" panose="02000500000000000000" pitchFamily="2" charset="-127"/>
                          <a:cs typeface="+mn-cs"/>
                        </a:rPr>
                        <a:t>패션프로젝트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한컴 고딕" panose="02000500000000000000" pitchFamily="2" charset="-127"/>
                          <a:ea typeface="한컴 고딕" panose="02000500000000000000" pitchFamily="2" charset="-127"/>
                          <a:cs typeface="+mn-cs"/>
                        </a:rPr>
                        <a:t>Ⅱ(</a:t>
                      </a:r>
                      <a:r>
                        <a:rPr lang="ko-KR" altLang="en-US" sz="1400" b="0" i="0" kern="1200" dirty="0" err="1">
                          <a:solidFill>
                            <a:schemeClr val="tx1"/>
                          </a:solidFill>
                          <a:effectLst/>
                          <a:latin typeface="한컴 고딕" panose="02000500000000000000" pitchFamily="2" charset="-127"/>
                          <a:ea typeface="한컴 고딕" panose="02000500000000000000" pitchFamily="2" charset="-127"/>
                          <a:cs typeface="+mn-cs"/>
                        </a:rPr>
                        <a:t>캡스톤디자인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한컴 고딕" panose="02000500000000000000" pitchFamily="2" charset="-127"/>
                          <a:ea typeface="한컴 고딕" panose="020005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3</a:t>
                      </a:r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학점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0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0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8109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한컴 고딕" panose="02000500000000000000" pitchFamily="2" charset="-127"/>
                          <a:ea typeface="한컴 고딕" panose="02000500000000000000" pitchFamily="2" charset="-127"/>
                          <a:cs typeface="+mn-cs"/>
                        </a:rPr>
                        <a:t>38158</a:t>
                      </a:r>
                      <a:endParaRPr lang="ko-KR" altLang="en-US" sz="1400" dirty="0"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한컴 고딕" panose="02000500000000000000" pitchFamily="2" charset="-127"/>
                          <a:ea typeface="한컴 고딕" panose="02000500000000000000" pitchFamily="2" charset="-127"/>
                          <a:cs typeface="+mn-cs"/>
                        </a:rPr>
                        <a:t>패션융합프로젝트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한컴 고딕" panose="02000500000000000000" pitchFamily="2" charset="-127"/>
                          <a:ea typeface="한컴 고딕" panose="020005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1400" b="0" i="0" kern="1200" dirty="0" err="1">
                          <a:solidFill>
                            <a:schemeClr val="tx1"/>
                          </a:solidFill>
                          <a:effectLst/>
                          <a:latin typeface="한컴 고딕" panose="02000500000000000000" pitchFamily="2" charset="-127"/>
                          <a:ea typeface="한컴 고딕" panose="02000500000000000000" pitchFamily="2" charset="-127"/>
                          <a:cs typeface="+mn-cs"/>
                        </a:rPr>
                        <a:t>캡스톤디자인</a:t>
                      </a:r>
                      <a:r>
                        <a:rPr lang="en-US" altLang="ko-KR" sz="1400" b="0" i="0" kern="1200" dirty="0">
                          <a:solidFill>
                            <a:schemeClr val="tx1"/>
                          </a:solidFill>
                          <a:effectLst/>
                          <a:latin typeface="한컴 고딕" panose="02000500000000000000" pitchFamily="2" charset="-127"/>
                          <a:ea typeface="한컴 고딕" panose="020005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3</a:t>
                      </a:r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학점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X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0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991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860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732F1-F577-773C-D71A-263BBA4F5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C589E84-5B75-C84A-4933-B7FEF74E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239EE7E-B0C7-7084-7EDE-75EDB1F1A93A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E0F73F2F-3B05-F3AD-C924-C0C9E7CEB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AC8941-433D-4E29-5E64-82999C55BEDC}"/>
              </a:ext>
            </a:extLst>
          </p:cNvPr>
          <p:cNvSpPr txBox="1"/>
          <p:nvPr/>
        </p:nvSpPr>
        <p:spPr>
          <a:xfrm>
            <a:off x="352424" y="923829"/>
            <a:ext cx="6200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D. </a:t>
            </a:r>
            <a:r>
              <a:rPr kumimoji="1" lang="ko-KR" altLang="en-US" sz="2400" dirty="0" err="1">
                <a:latin typeface="EHWA" panose="02000300000000000000" pitchFamily="2" charset="-127"/>
                <a:ea typeface="EHWA" panose="02000300000000000000" pitchFamily="2" charset="-127"/>
              </a:rPr>
              <a:t>비교과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 인턴십 </a:t>
            </a:r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–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기업형</a:t>
            </a:r>
            <a:endParaRPr lang="en-US" altLang="ko-KR" dirty="0">
              <a:latin typeface="이화체" panose="02000300000000000000" pitchFamily="2" charset="-127"/>
              <a:ea typeface="이화체" panose="020003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A790615-7399-01F1-FA89-A9A4F9915D4F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6" descr="Free PowerPoint Check Mark Template - SlideBazaar">
            <a:extLst>
              <a:ext uri="{FF2B5EF4-FFF2-40B4-BE49-F238E27FC236}">
                <a16:creationId xmlns:a16="http://schemas.microsoft.com/office/drawing/2014/main" id="{F5643403-782C-4661-64A7-A28A3CB194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348294-16A3-BA16-296C-AF86BA5752E5}"/>
              </a:ext>
            </a:extLst>
          </p:cNvPr>
          <p:cNvSpPr txBox="1"/>
          <p:nvPr/>
        </p:nvSpPr>
        <p:spPr>
          <a:xfrm>
            <a:off x="352424" y="1650997"/>
            <a:ext cx="8505826" cy="4119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기업</a:t>
            </a:r>
            <a:r>
              <a:rPr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기관 또는 교내의 다양한 기관에서 인턴십 진행</a:t>
            </a:r>
            <a:endParaRPr lang="en-US" altLang="ko-KR" sz="16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최소 </a:t>
            </a:r>
            <a:r>
              <a:rPr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120</a:t>
            </a: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시간 근무 </a:t>
            </a:r>
            <a:r>
              <a:rPr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복수기관 수행 후 합산 가능</a:t>
            </a:r>
            <a:r>
              <a:rPr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학년</a:t>
            </a:r>
            <a:r>
              <a:rPr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학기 제한 없음</a:t>
            </a:r>
            <a:endParaRPr lang="en-US" altLang="ko-KR" sz="16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ROTC</a:t>
            </a: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와 교생실습은 자율 인턴십으로 인정함</a:t>
            </a:r>
            <a:r>
              <a:rPr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제출서류는 해당내역의 확인증으로 대체</a:t>
            </a:r>
            <a:r>
              <a:rPr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학점으로 인정 불가</a:t>
            </a:r>
            <a:endParaRPr lang="en-US" altLang="ko-KR" sz="1600" dirty="0">
              <a:solidFill>
                <a:srgbClr val="FF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인턴십 시작 전 반드시 지도교수 선임 및 면담</a:t>
            </a:r>
            <a:endParaRPr lang="en-US" altLang="ko-KR" sz="1600" dirty="0">
              <a:solidFill>
                <a:srgbClr val="FF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사전교육 이수 후 사이버캠퍼스 </a:t>
            </a:r>
            <a:r>
              <a:rPr lang="ko-KR" altLang="en-US" sz="16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비교과</a:t>
            </a: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인턴십 수강신청 후 승인</a:t>
            </a:r>
            <a:endParaRPr lang="en-US" altLang="ko-KR" sz="16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현장실습 완료 후 최대 </a:t>
            </a:r>
            <a:r>
              <a:rPr lang="en-US" altLang="ko-KR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6</a:t>
            </a:r>
            <a:r>
              <a:rPr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개월 이내 증빙서류 및 </a:t>
            </a:r>
            <a:r>
              <a:rPr lang="ko-KR" altLang="en-US" sz="1600" dirty="0" err="1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수료이수증을</a:t>
            </a:r>
            <a:r>
              <a:rPr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학과사무실에 제출해야 함</a:t>
            </a:r>
            <a:endParaRPr lang="en-US" altLang="ko-KR" sz="1600" dirty="0">
              <a:solidFill>
                <a:srgbClr val="FF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인턴십 진행 전 아래 신산업융합대학 </a:t>
            </a:r>
            <a:r>
              <a:rPr lang="ko-KR" altLang="en-US" sz="16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융합커리어센터</a:t>
            </a: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공지사항 확인 필수</a:t>
            </a:r>
            <a:endParaRPr lang="en-US" altLang="ko-KR" sz="16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     </a:t>
            </a:r>
            <a:r>
              <a:rPr lang="ko-Kore-KR" altLang="en-US" sz="1600" dirty="0">
                <a:latin typeface="한컴 고딕" panose="02000500000000000000" pitchFamily="2" charset="-127"/>
                <a:ea typeface="한컴 고딕" panose="02000500000000000000" pitchFamily="2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https://convergence.ewha.ac.kr/convergence/center/notice.do</a:t>
            </a:r>
            <a:r>
              <a:rPr lang="ko-KR" altLang="en-US" sz="1600"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endParaRPr lang="ko-Kore-KR" altLang="en-US" sz="16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rgbClr val="FF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7180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12065-36C6-33C8-1C06-09256F4CC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7BA5449-6058-2A07-ACF9-33505D86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556DED7-006E-94EF-F97D-70AC3C61DBEC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79A05828-335D-FE89-B20B-388AB7095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544A3C-5563-887C-9B96-A7E9E380569D}"/>
              </a:ext>
            </a:extLst>
          </p:cNvPr>
          <p:cNvSpPr txBox="1"/>
          <p:nvPr/>
        </p:nvSpPr>
        <p:spPr>
          <a:xfrm>
            <a:off x="352424" y="720445"/>
            <a:ext cx="5768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D. </a:t>
            </a:r>
            <a:r>
              <a:rPr kumimoji="1" lang="ko-KR" altLang="en-US" sz="2400" dirty="0" err="1">
                <a:latin typeface="EHWA" panose="02000300000000000000" pitchFamily="2" charset="-127"/>
                <a:ea typeface="EHWA" panose="02000300000000000000" pitchFamily="2" charset="-127"/>
              </a:rPr>
              <a:t>비교과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 인턴십 </a:t>
            </a:r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–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기업형</a:t>
            </a:r>
            <a:endParaRPr lang="en-US" altLang="ko-KR" sz="2400" dirty="0">
              <a:latin typeface="이화체" panose="02000300000000000000" pitchFamily="2" charset="-127"/>
              <a:ea typeface="이화체" panose="020003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8457DEB-1F5A-A19C-9FF6-4D3693491C44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6" descr="Free PowerPoint Check Mark Template - SlideBazaar">
            <a:extLst>
              <a:ext uri="{FF2B5EF4-FFF2-40B4-BE49-F238E27FC236}">
                <a16:creationId xmlns:a16="http://schemas.microsoft.com/office/drawing/2014/main" id="{AAB99C4D-9806-FCB5-F306-A20EAD2EC1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77697B-077D-19CC-BE1A-246CD34C6BCC}"/>
              </a:ext>
            </a:extLst>
          </p:cNvPr>
          <p:cNvSpPr txBox="1"/>
          <p:nvPr/>
        </p:nvSpPr>
        <p:spPr>
          <a:xfrm>
            <a:off x="352424" y="1326889"/>
            <a:ext cx="8835390" cy="426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제출 서류 및 제출 방법 </a:t>
            </a:r>
            <a:r>
              <a: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*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-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인턴십 수행 후 아래의 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① -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④ 서류 스캔본을 사이버캠퍼스 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“</a:t>
            </a:r>
            <a:r>
              <a:rPr lang="ko-KR" altLang="en-US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신산업융합대학 </a:t>
            </a:r>
            <a:r>
              <a:rPr lang="ko-KR" altLang="en-US" sz="1400" dirty="0" err="1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비교과</a:t>
            </a:r>
            <a:r>
              <a:rPr lang="ko-KR" altLang="en-US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현장실습</a:t>
            </a:r>
            <a:r>
              <a: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기업형</a:t>
            </a:r>
            <a:r>
              <a: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”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에 </a:t>
            </a:r>
            <a:endParaRPr lang="en-US" altLang="ko-KR" sz="14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   제출한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뒤 </a:t>
            </a:r>
            <a:r>
              <a:rPr lang="ko-KR" altLang="en-US" sz="1400" dirty="0" err="1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수료이수증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발급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(2-3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일 소요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- ① -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④ 서류 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+ </a:t>
            </a:r>
            <a:r>
              <a:rPr lang="ko-KR" altLang="en-US" sz="14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이수증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스캔본을 사이버캠퍼스 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‘e-class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의류산업학과 ○○학번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’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에 업로드  </a:t>
            </a:r>
            <a:endParaRPr lang="en-US" altLang="ko-KR" sz="14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  [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제출 서류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]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     </a:t>
            </a:r>
            <a:endParaRPr lang="en-US" altLang="ko-KR" sz="14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①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현장실습 사전교육 </a:t>
            </a:r>
            <a:r>
              <a:rPr lang="ko-KR" altLang="en-US" sz="14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이수증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: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사이버캠퍼스에서 사전교육 수강 후 </a:t>
            </a:r>
            <a:r>
              <a:rPr lang="ko-KR" altLang="en-US" sz="14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이수증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발급</a:t>
            </a:r>
            <a:endParaRPr lang="en-US" altLang="ko-KR" sz="14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②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현장실습 일지 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: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기업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기관 담당자 서명 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&amp; </a:t>
            </a:r>
            <a:r>
              <a:rPr lang="ko-KR" altLang="en-US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현장실습 담당교수</a:t>
            </a:r>
            <a:r>
              <a: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지도교수</a:t>
            </a:r>
            <a:r>
              <a: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  <a:r>
              <a:rPr lang="ko-KR" altLang="en-US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확인 서명 필수</a:t>
            </a:r>
            <a:endParaRPr lang="en-US" altLang="ko-KR" sz="1400" dirty="0">
              <a:solidFill>
                <a:srgbClr val="FF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③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현장실습 보고서 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: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현장 실습 활동의 주요 내용 및 실습 결과와 자기 평가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그리고 향후 계획</a:t>
            </a:r>
            <a:endParaRPr lang="en-US" altLang="ko-KR" sz="14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④ 현장실습 평가서 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: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실습 기관에서 해당기간 동안 근무했음을 확인 하고 평가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실습시간 및 기간 명시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  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  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해당기관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담당부서관계자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)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날인 요망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해당 기관에서 학과 사무실로 직접 발송하거나 봉인된 평가서를 학생이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  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기관으로부터 받아 제출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  <a:r>
              <a:rPr lang="ko-KR" altLang="en-US" sz="1400" u="sng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해당 기관의 담당자가 직접 발송하거나 봉인된 평가서가 어려운 경우</a:t>
            </a:r>
            <a:r>
              <a: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실습기관의 </a:t>
            </a:r>
            <a:endParaRPr lang="en-US" altLang="ko-KR" sz="1400" dirty="0">
              <a:solidFill>
                <a:srgbClr val="FF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   </a:t>
            </a:r>
            <a:r>
              <a:rPr lang="ko-KR" altLang="en-US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인사팀에서</a:t>
            </a:r>
            <a:r>
              <a: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경력증명서를 발급받거나 담당자의 명함을 받아 평가서와 함께 제출</a:t>
            </a:r>
            <a:r>
              <a: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2216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12065-36C6-33C8-1C06-09256F4CC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7BA5449-6058-2A07-ACF9-33505D86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556DED7-006E-94EF-F97D-70AC3C61DBEC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79A05828-335D-FE89-B20B-388AB7095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8457DEB-1F5A-A19C-9FF6-4D3693491C44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6" descr="Free PowerPoint Check Mark Template - SlideBazaar">
            <a:extLst>
              <a:ext uri="{FF2B5EF4-FFF2-40B4-BE49-F238E27FC236}">
                <a16:creationId xmlns:a16="http://schemas.microsoft.com/office/drawing/2014/main" id="{AAB99C4D-9806-FCB5-F306-A20EAD2EC1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1B248-CEFF-BB46-2BDE-519138C3A1FF}"/>
              </a:ext>
            </a:extLst>
          </p:cNvPr>
          <p:cNvSpPr txBox="1"/>
          <p:nvPr/>
        </p:nvSpPr>
        <p:spPr>
          <a:xfrm>
            <a:off x="454485" y="1702309"/>
            <a:ext cx="4342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1D6A4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* </a:t>
            </a:r>
            <a:r>
              <a:rPr lang="ko-KR" altLang="en-US" sz="1100" dirty="0">
                <a:solidFill>
                  <a:srgbClr val="1D6A4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현장실습 일지</a:t>
            </a:r>
            <a:r>
              <a:rPr lang="en-US" altLang="ko-KR" sz="1100" dirty="0">
                <a:solidFill>
                  <a:srgbClr val="1D6A4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1100" dirty="0">
                <a:solidFill>
                  <a:srgbClr val="1D6A4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보고서</a:t>
            </a:r>
            <a:r>
              <a:rPr lang="en-US" altLang="ko-KR" sz="1100" dirty="0">
                <a:solidFill>
                  <a:srgbClr val="1D6A4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1100" dirty="0">
                <a:solidFill>
                  <a:srgbClr val="1D6A4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평가서의 서식은 학과 홈페이지 공지사항 확인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EF5591-05E5-621E-FBBC-BA80B26FEFEF}"/>
              </a:ext>
            </a:extLst>
          </p:cNvPr>
          <p:cNvSpPr txBox="1"/>
          <p:nvPr/>
        </p:nvSpPr>
        <p:spPr>
          <a:xfrm>
            <a:off x="4724400" y="1702309"/>
            <a:ext cx="57764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rgbClr val="1D6A4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https://cmsfox.ewha.ac.kr/fashion/board/notice.do</a:t>
            </a:r>
            <a:endParaRPr lang="ko-KR" altLang="en-US" sz="1100" dirty="0">
              <a:solidFill>
                <a:srgbClr val="1D6A44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7FCCC5E-D7DF-4EFC-AD51-E2D01F8D4AD4}"/>
              </a:ext>
            </a:extLst>
          </p:cNvPr>
          <p:cNvGrpSpPr/>
          <p:nvPr/>
        </p:nvGrpSpPr>
        <p:grpSpPr>
          <a:xfrm>
            <a:off x="1342259" y="2256794"/>
            <a:ext cx="5872480" cy="3415260"/>
            <a:chOff x="853440" y="1376045"/>
            <a:chExt cx="7455298" cy="4428197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806867E5-009F-4D4F-BF87-A4ACC18AA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3440" y="1376045"/>
              <a:ext cx="7455298" cy="4428197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5C6EFD59-C3AE-40EA-96C0-410028D03047}"/>
                </a:ext>
              </a:extLst>
            </p:cNvPr>
            <p:cNvSpPr/>
            <p:nvPr/>
          </p:nvSpPr>
          <p:spPr>
            <a:xfrm>
              <a:off x="1117600" y="4660900"/>
              <a:ext cx="687832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8D10D74-1E85-47B0-8C96-A7DC2ACA5541}"/>
              </a:ext>
            </a:extLst>
          </p:cNvPr>
          <p:cNvSpPr txBox="1"/>
          <p:nvPr/>
        </p:nvSpPr>
        <p:spPr>
          <a:xfrm>
            <a:off x="352424" y="1370611"/>
            <a:ext cx="3926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006A47"/>
                </a:solidFill>
              </a:rPr>
              <a:t> </a:t>
            </a:r>
            <a:r>
              <a:rPr lang="en-US" altLang="ko-KR" sz="1200" dirty="0">
                <a:solidFill>
                  <a:srgbClr val="006A47"/>
                </a:solidFill>
              </a:rPr>
              <a:t>&lt;</a:t>
            </a:r>
            <a:r>
              <a:rPr lang="ko-KR" altLang="en-US" sz="1200" dirty="0">
                <a:solidFill>
                  <a:srgbClr val="006A47"/>
                </a:solidFill>
              </a:rPr>
              <a:t>현장실습 일지</a:t>
            </a:r>
            <a:r>
              <a:rPr lang="en-US" altLang="ko-KR" sz="1200" dirty="0">
                <a:solidFill>
                  <a:srgbClr val="006A47"/>
                </a:solidFill>
              </a:rPr>
              <a:t>, </a:t>
            </a:r>
            <a:r>
              <a:rPr lang="ko-KR" altLang="en-US" sz="1200" dirty="0">
                <a:solidFill>
                  <a:srgbClr val="006A47"/>
                </a:solidFill>
              </a:rPr>
              <a:t>보고서</a:t>
            </a:r>
            <a:r>
              <a:rPr lang="en-US" altLang="ko-KR" sz="1200" dirty="0">
                <a:solidFill>
                  <a:srgbClr val="006A47"/>
                </a:solidFill>
              </a:rPr>
              <a:t>, </a:t>
            </a:r>
            <a:r>
              <a:rPr lang="ko-KR" altLang="en-US" sz="1200" dirty="0">
                <a:solidFill>
                  <a:srgbClr val="006A47"/>
                </a:solidFill>
              </a:rPr>
              <a:t>평가서 서식 다운로드 방법</a:t>
            </a:r>
            <a:r>
              <a:rPr lang="en-US" altLang="ko-KR" sz="1200" dirty="0">
                <a:solidFill>
                  <a:srgbClr val="006A47"/>
                </a:solidFill>
              </a:rPr>
              <a:t>&gt;</a:t>
            </a:r>
            <a:endParaRPr lang="ko-KR" altLang="en-US" sz="1200" dirty="0">
              <a:solidFill>
                <a:srgbClr val="006A47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C39918-6109-4F3C-A8B2-B562BD973127}"/>
              </a:ext>
            </a:extLst>
          </p:cNvPr>
          <p:cNvSpPr txBox="1"/>
          <p:nvPr/>
        </p:nvSpPr>
        <p:spPr>
          <a:xfrm>
            <a:off x="352424" y="720445"/>
            <a:ext cx="5768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D. </a:t>
            </a:r>
            <a:r>
              <a:rPr kumimoji="1" lang="ko-KR" altLang="en-US" sz="2400" dirty="0" err="1">
                <a:latin typeface="EHWA" panose="02000300000000000000" pitchFamily="2" charset="-127"/>
                <a:ea typeface="EHWA" panose="02000300000000000000" pitchFamily="2" charset="-127"/>
              </a:rPr>
              <a:t>비교과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 인턴십 </a:t>
            </a:r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–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기업형</a:t>
            </a:r>
            <a:endParaRPr lang="en-US" altLang="ko-KR" sz="2400" dirty="0">
              <a:latin typeface="이화체" panose="02000300000000000000" pitchFamily="2" charset="-127"/>
              <a:ea typeface="이화체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044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B3253-EF20-D54C-3EEF-BA97A9EC3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>
            <a:extLst>
              <a:ext uri="{FF2B5EF4-FFF2-40B4-BE49-F238E27FC236}">
                <a16:creationId xmlns:a16="http://schemas.microsoft.com/office/drawing/2014/main" id="{9ADF46F5-C40B-A6B9-8931-9C47B1866D8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그림 20">
            <a:extLst>
              <a:ext uri="{FF2B5EF4-FFF2-40B4-BE49-F238E27FC236}">
                <a16:creationId xmlns:a16="http://schemas.microsoft.com/office/drawing/2014/main" id="{636D18EE-6ACB-494B-9218-51841DB8B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745" y="6170945"/>
            <a:ext cx="1680796" cy="31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제목 1">
            <a:extLst>
              <a:ext uri="{FF2B5EF4-FFF2-40B4-BE49-F238E27FC236}">
                <a16:creationId xmlns:a16="http://schemas.microsoft.com/office/drawing/2014/main" id="{92442159-B976-39A1-4093-A8F4033B2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8212" y="429089"/>
            <a:ext cx="6707066" cy="1468834"/>
          </a:xfrm>
        </p:spPr>
        <p:txBody>
          <a:bodyPr anchor="t"/>
          <a:lstStyle/>
          <a:p>
            <a:pPr algn="l" eaLnBrk="1" hangingPunct="1"/>
            <a:r>
              <a:rPr lang="ko-KR" altLang="en-US" sz="2800" dirty="0">
                <a:solidFill>
                  <a:srgbClr val="006A47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의류산업학과 인턴십</a:t>
            </a:r>
            <a:r>
              <a:rPr lang="en-US" altLang="ko-KR" sz="2800" dirty="0">
                <a:solidFill>
                  <a:srgbClr val="006A47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 </a:t>
            </a:r>
            <a:r>
              <a:rPr lang="ko-KR" altLang="en-US" sz="2800" dirty="0">
                <a:solidFill>
                  <a:srgbClr val="006A47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프로그램 안내</a:t>
            </a: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D9E4A969-C6C1-4A8F-BE56-02411A20938D}"/>
              </a:ext>
            </a:extLst>
          </p:cNvPr>
          <p:cNvGrpSpPr/>
          <p:nvPr/>
        </p:nvGrpSpPr>
        <p:grpSpPr>
          <a:xfrm>
            <a:off x="540221" y="1484760"/>
            <a:ext cx="6495415" cy="4541353"/>
            <a:chOff x="509741" y="1317120"/>
            <a:chExt cx="6495415" cy="454135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C322224-A2F8-9317-1BB3-614668601C18}"/>
                </a:ext>
              </a:extLst>
            </p:cNvPr>
            <p:cNvSpPr txBox="1"/>
            <p:nvPr/>
          </p:nvSpPr>
          <p:spPr>
            <a:xfrm>
              <a:off x="509741" y="1317120"/>
              <a:ext cx="4572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ko-KR" dirty="0">
                  <a:latin typeface="EHWA" panose="02000300000000000000" pitchFamily="2" charset="-127"/>
                  <a:ea typeface="EHWA" panose="02000300000000000000" pitchFamily="2" charset="-127"/>
                </a:rPr>
                <a:t>1. </a:t>
              </a:r>
              <a:r>
                <a:rPr kumimoji="1" lang="ko-KR" altLang="en-US" dirty="0">
                  <a:latin typeface="EHWA" panose="02000300000000000000" pitchFamily="2" charset="-127"/>
                  <a:ea typeface="EHWA" panose="02000300000000000000" pitchFamily="2" charset="-127"/>
                </a:rPr>
                <a:t>인턴십의 목적과 운영지침</a:t>
              </a:r>
              <a:endParaRPr lang="ko-KR" altLang="en-US" dirty="0"/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17F864A7-47C7-D44A-1E84-3876C0F8B2C5}"/>
                </a:ext>
              </a:extLst>
            </p:cNvPr>
            <p:cNvCxnSpPr>
              <a:cxnSpLocks/>
            </p:cNvCxnSpPr>
            <p:nvPr/>
          </p:nvCxnSpPr>
          <p:spPr>
            <a:xfrm>
              <a:off x="3863274" y="1547952"/>
              <a:ext cx="1727298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59EA31-7951-AB78-249B-C3726F68628B}"/>
                </a:ext>
              </a:extLst>
            </p:cNvPr>
            <p:cNvSpPr txBox="1"/>
            <p:nvPr/>
          </p:nvSpPr>
          <p:spPr>
            <a:xfrm>
              <a:off x="509741" y="2009617"/>
              <a:ext cx="4572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ko-KR" dirty="0">
                  <a:latin typeface="EHWA" panose="02000300000000000000" pitchFamily="2" charset="-127"/>
                  <a:ea typeface="EHWA" panose="02000300000000000000" pitchFamily="2" charset="-127"/>
                </a:rPr>
                <a:t>2. </a:t>
              </a:r>
              <a:r>
                <a:rPr kumimoji="1" lang="ko-KR" altLang="en-US" dirty="0">
                  <a:latin typeface="EHWA" panose="02000300000000000000" pitchFamily="2" charset="-127"/>
                  <a:ea typeface="EHWA" panose="02000300000000000000" pitchFamily="2" charset="-127"/>
                </a:rPr>
                <a:t>인턴십 운영 내용</a:t>
              </a:r>
              <a:endParaRPr lang="ko-KR" altLang="en-US" dirty="0"/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C900B059-9FE0-7BD9-00AD-5A53AC89DD34}"/>
                </a:ext>
              </a:extLst>
            </p:cNvPr>
            <p:cNvCxnSpPr>
              <a:cxnSpLocks/>
            </p:cNvCxnSpPr>
            <p:nvPr/>
          </p:nvCxnSpPr>
          <p:spPr>
            <a:xfrm>
              <a:off x="2818382" y="2209672"/>
              <a:ext cx="277219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862D77-4A57-C8BF-7735-24BB20327F4D}"/>
                </a:ext>
              </a:extLst>
            </p:cNvPr>
            <p:cNvSpPr txBox="1"/>
            <p:nvPr/>
          </p:nvSpPr>
          <p:spPr>
            <a:xfrm>
              <a:off x="509741" y="2702113"/>
              <a:ext cx="4572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ko-KR" dirty="0">
                  <a:latin typeface="EHWA" panose="02000300000000000000" pitchFamily="2" charset="-127"/>
                  <a:ea typeface="EHWA" panose="02000300000000000000" pitchFamily="2" charset="-127"/>
                </a:rPr>
                <a:t>3. </a:t>
              </a:r>
              <a:r>
                <a:rPr kumimoji="1" lang="ko-KR" altLang="en-US" dirty="0">
                  <a:latin typeface="EHWA" panose="02000300000000000000" pitchFamily="2" charset="-127"/>
                  <a:ea typeface="EHWA" panose="02000300000000000000" pitchFamily="2" charset="-127"/>
                </a:rPr>
                <a:t>인턴십 프로그램의 </a:t>
              </a:r>
              <a:r>
                <a:rPr kumimoji="1" lang="en-US" altLang="ko-KR" dirty="0">
                  <a:latin typeface="EHWA" panose="02000300000000000000" pitchFamily="2" charset="-127"/>
                  <a:ea typeface="EHWA" panose="02000300000000000000" pitchFamily="2" charset="-127"/>
                </a:rPr>
                <a:t>5</a:t>
              </a:r>
              <a:r>
                <a:rPr kumimoji="1" lang="ko-KR" altLang="en-US" dirty="0">
                  <a:latin typeface="EHWA" panose="02000300000000000000" pitchFamily="2" charset="-127"/>
                  <a:ea typeface="EHWA" panose="02000300000000000000" pitchFamily="2" charset="-127"/>
                </a:rPr>
                <a:t>가지 유형</a:t>
              </a:r>
              <a:endParaRPr lang="ko-KR" altLang="en-US" dirty="0"/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C4E24220-CA4D-0FBB-0FAA-C2C1848FE782}"/>
                </a:ext>
              </a:extLst>
            </p:cNvPr>
            <p:cNvCxnSpPr>
              <a:cxnSpLocks/>
            </p:cNvCxnSpPr>
            <p:nvPr/>
          </p:nvCxnSpPr>
          <p:spPr>
            <a:xfrm>
              <a:off x="3863274" y="2902167"/>
              <a:ext cx="1727298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8315D1-9A91-EA84-C655-A0805A002782}"/>
                </a:ext>
              </a:extLst>
            </p:cNvPr>
            <p:cNvSpPr txBox="1"/>
            <p:nvPr/>
          </p:nvSpPr>
          <p:spPr>
            <a:xfrm>
              <a:off x="5630912" y="137111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이화체" panose="02000300000000000000" pitchFamily="2" charset="-127"/>
                  <a:ea typeface="이화체" panose="02000300000000000000" pitchFamily="2" charset="-127"/>
                </a:rPr>
                <a:t>3</a:t>
              </a:r>
              <a:endParaRPr lang="ko-KR" altLang="en-US" dirty="0">
                <a:latin typeface="이화체" panose="02000300000000000000" pitchFamily="2" charset="-127"/>
                <a:ea typeface="이화체" panose="02000300000000000000" pitchFamily="2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59CF99-6D5A-9F0B-4274-8B6AC021216E}"/>
                </a:ext>
              </a:extLst>
            </p:cNvPr>
            <p:cNvSpPr txBox="1"/>
            <p:nvPr/>
          </p:nvSpPr>
          <p:spPr>
            <a:xfrm>
              <a:off x="5630912" y="2063615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이화체" panose="02000300000000000000" pitchFamily="2" charset="-127"/>
                  <a:ea typeface="이화체" panose="02000300000000000000" pitchFamily="2" charset="-127"/>
                </a:rPr>
                <a:t>4</a:t>
              </a:r>
              <a:endParaRPr lang="ko-KR" altLang="en-US" dirty="0">
                <a:latin typeface="이화체" panose="02000300000000000000" pitchFamily="2" charset="-127"/>
                <a:ea typeface="이화체" panose="02000300000000000000" pitchFamily="2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1DBC6E-F2F6-64F6-0A55-241D367F39E5}"/>
                </a:ext>
              </a:extLst>
            </p:cNvPr>
            <p:cNvSpPr txBox="1"/>
            <p:nvPr/>
          </p:nvSpPr>
          <p:spPr>
            <a:xfrm>
              <a:off x="5630912" y="275611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이화체" panose="02000300000000000000" pitchFamily="2" charset="-127"/>
                  <a:ea typeface="이화체" panose="02000300000000000000" pitchFamily="2" charset="-127"/>
                </a:rPr>
                <a:t>6</a:t>
              </a:r>
              <a:endParaRPr lang="ko-KR" altLang="en-US" dirty="0">
                <a:latin typeface="이화체" panose="02000300000000000000" pitchFamily="2" charset="-127"/>
                <a:ea typeface="이화체" panose="02000300000000000000" pitchFamily="2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DA80E8-999F-1925-BA01-66C97BAA7011}"/>
                </a:ext>
              </a:extLst>
            </p:cNvPr>
            <p:cNvSpPr txBox="1"/>
            <p:nvPr/>
          </p:nvSpPr>
          <p:spPr>
            <a:xfrm>
              <a:off x="804381" y="3263939"/>
              <a:ext cx="4572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ko-KR" dirty="0">
                  <a:latin typeface="EHWA" panose="02000300000000000000" pitchFamily="2" charset="-127"/>
                  <a:ea typeface="EHWA" panose="02000300000000000000" pitchFamily="2" charset="-127"/>
                </a:rPr>
                <a:t>A. </a:t>
              </a:r>
              <a:r>
                <a:rPr kumimoji="1" lang="ko-KR" altLang="en-US" dirty="0">
                  <a:latin typeface="EHWA" panose="02000300000000000000" pitchFamily="2" charset="-127"/>
                  <a:ea typeface="EHWA" panose="02000300000000000000" pitchFamily="2" charset="-127"/>
                </a:rPr>
                <a:t>교과형 인턴십</a:t>
              </a:r>
              <a:endParaRPr lang="ko-KR" altLang="en-US" dirty="0"/>
            </a:p>
          </p:txBody>
        </p: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4C92081B-7CE0-AD2E-9191-FBEF40BF8E41}"/>
                </a:ext>
              </a:extLst>
            </p:cNvPr>
            <p:cNvCxnSpPr>
              <a:cxnSpLocks/>
            </p:cNvCxnSpPr>
            <p:nvPr/>
          </p:nvCxnSpPr>
          <p:spPr>
            <a:xfrm>
              <a:off x="2785581" y="3522711"/>
              <a:ext cx="2794831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7807DA-2844-C4FC-56BA-8A0CFD70C300}"/>
                </a:ext>
              </a:extLst>
            </p:cNvPr>
            <p:cNvSpPr txBox="1"/>
            <p:nvPr/>
          </p:nvSpPr>
          <p:spPr>
            <a:xfrm>
              <a:off x="5620752" y="3317935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이화체" panose="02000300000000000000" pitchFamily="2" charset="-127"/>
                  <a:ea typeface="이화체" panose="02000300000000000000" pitchFamily="2" charset="-127"/>
                </a:rPr>
                <a:t>7</a:t>
              </a:r>
              <a:endParaRPr lang="ko-KR" altLang="en-US" dirty="0">
                <a:latin typeface="이화체" panose="02000300000000000000" pitchFamily="2" charset="-127"/>
                <a:ea typeface="이화체" panose="02000300000000000000" pitchFamily="2" charset="-12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B3DA1B-D201-E34C-786D-AE7A137ED5F8}"/>
                </a:ext>
              </a:extLst>
            </p:cNvPr>
            <p:cNvSpPr txBox="1"/>
            <p:nvPr/>
          </p:nvSpPr>
          <p:spPr>
            <a:xfrm>
              <a:off x="804381" y="3844194"/>
              <a:ext cx="4572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ko-KR" dirty="0">
                  <a:latin typeface="EHWA" panose="02000300000000000000" pitchFamily="2" charset="-127"/>
                  <a:ea typeface="EHWA" panose="02000300000000000000" pitchFamily="2" charset="-127"/>
                </a:rPr>
                <a:t>B. </a:t>
              </a:r>
              <a:r>
                <a:rPr kumimoji="1" lang="ko-KR" altLang="en-US" dirty="0">
                  <a:latin typeface="EHWA" panose="02000300000000000000" pitchFamily="2" charset="-127"/>
                  <a:ea typeface="EHWA" panose="02000300000000000000" pitchFamily="2" charset="-127"/>
                </a:rPr>
                <a:t>도전학기</a:t>
              </a:r>
              <a:endParaRPr lang="ko-KR" alt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31F031-9BA9-89F7-E15A-2E2C9C3DD88F}"/>
                </a:ext>
              </a:extLst>
            </p:cNvPr>
            <p:cNvSpPr txBox="1"/>
            <p:nvPr/>
          </p:nvSpPr>
          <p:spPr>
            <a:xfrm>
              <a:off x="5592844" y="3917165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이화체" panose="02000300000000000000" pitchFamily="2" charset="-127"/>
                  <a:ea typeface="이화체" panose="02000300000000000000" pitchFamily="2" charset="-127"/>
                </a:rPr>
                <a:t>14</a:t>
              </a:r>
              <a:endParaRPr lang="ko-KR" altLang="en-US" dirty="0">
                <a:latin typeface="이화체" panose="02000300000000000000" pitchFamily="2" charset="-127"/>
                <a:ea typeface="이화체" panose="02000300000000000000" pitchFamily="2" charset="-127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6D4B32-7541-649D-4498-F479A3AB6DD5}"/>
                </a:ext>
              </a:extLst>
            </p:cNvPr>
            <p:cNvSpPr txBox="1"/>
            <p:nvPr/>
          </p:nvSpPr>
          <p:spPr>
            <a:xfrm>
              <a:off x="804381" y="4418099"/>
              <a:ext cx="4572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ko-KR" dirty="0">
                  <a:latin typeface="EHWA" panose="02000300000000000000" pitchFamily="2" charset="-127"/>
                  <a:ea typeface="EHWA" panose="02000300000000000000" pitchFamily="2" charset="-127"/>
                </a:rPr>
                <a:t>C. </a:t>
              </a:r>
              <a:r>
                <a:rPr kumimoji="1" lang="ko-KR" altLang="en-US" dirty="0" err="1">
                  <a:latin typeface="EHWA" panose="02000300000000000000" pitchFamily="2" charset="-127"/>
                  <a:ea typeface="EHWA" panose="02000300000000000000" pitchFamily="2" charset="-127"/>
                </a:rPr>
                <a:t>캡스톤</a:t>
              </a:r>
              <a:r>
                <a:rPr kumimoji="1" lang="ko-KR" altLang="en-US" dirty="0">
                  <a:latin typeface="EHWA" panose="02000300000000000000" pitchFamily="2" charset="-127"/>
                  <a:ea typeface="EHWA" panose="02000300000000000000" pitchFamily="2" charset="-127"/>
                </a:rPr>
                <a:t> 디자인</a:t>
              </a:r>
              <a:endParaRPr lang="ko-KR" altLang="en-US" dirty="0"/>
            </a:p>
          </p:txBody>
        </p: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E989B896-B30C-C7FB-5236-F57C3122F2DF}"/>
                </a:ext>
              </a:extLst>
            </p:cNvPr>
            <p:cNvCxnSpPr>
              <a:cxnSpLocks/>
            </p:cNvCxnSpPr>
            <p:nvPr/>
          </p:nvCxnSpPr>
          <p:spPr>
            <a:xfrm>
              <a:off x="2808222" y="4618154"/>
              <a:ext cx="277219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75B7D6B7-DFA0-7129-152C-E3D295AD0209}"/>
                </a:ext>
              </a:extLst>
            </p:cNvPr>
            <p:cNvCxnSpPr>
              <a:cxnSpLocks/>
            </p:cNvCxnSpPr>
            <p:nvPr/>
          </p:nvCxnSpPr>
          <p:spPr>
            <a:xfrm>
              <a:off x="2313141" y="4101831"/>
              <a:ext cx="3267271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00B4338-56F3-2D43-D4FF-929F97626330}"/>
                </a:ext>
              </a:extLst>
            </p:cNvPr>
            <p:cNvSpPr txBox="1"/>
            <p:nvPr/>
          </p:nvSpPr>
          <p:spPr>
            <a:xfrm>
              <a:off x="804381" y="4938008"/>
              <a:ext cx="62007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ko-KR" dirty="0">
                  <a:latin typeface="EHWA" panose="02000300000000000000" pitchFamily="2" charset="-127"/>
                  <a:ea typeface="EHWA" panose="02000300000000000000" pitchFamily="2" charset="-127"/>
                </a:rPr>
                <a:t>D. </a:t>
              </a:r>
              <a:r>
                <a:rPr kumimoji="1" lang="ko-KR" altLang="en-US" dirty="0" err="1">
                  <a:latin typeface="EHWA" panose="02000300000000000000" pitchFamily="2" charset="-127"/>
                  <a:ea typeface="EHWA" panose="02000300000000000000" pitchFamily="2" charset="-127"/>
                </a:rPr>
                <a:t>비교과</a:t>
              </a:r>
              <a:r>
                <a:rPr kumimoji="1" lang="ko-KR" altLang="en-US" dirty="0">
                  <a:latin typeface="EHWA" panose="02000300000000000000" pitchFamily="2" charset="-127"/>
                  <a:ea typeface="EHWA" panose="02000300000000000000" pitchFamily="2" charset="-127"/>
                </a:rPr>
                <a:t> 인턴십 </a:t>
              </a:r>
              <a:r>
                <a:rPr kumimoji="1" lang="en-US" altLang="ko-KR" dirty="0">
                  <a:latin typeface="EHWA" panose="02000300000000000000" pitchFamily="2" charset="-127"/>
                  <a:ea typeface="EHWA" panose="02000300000000000000" pitchFamily="2" charset="-127"/>
                </a:rPr>
                <a:t>– </a:t>
              </a:r>
              <a:r>
                <a:rPr kumimoji="1" lang="ko-KR" altLang="en-US" dirty="0">
                  <a:latin typeface="EHWA" panose="02000300000000000000" pitchFamily="2" charset="-127"/>
                  <a:ea typeface="EHWA" panose="02000300000000000000" pitchFamily="2" charset="-127"/>
                </a:rPr>
                <a:t>기업형</a:t>
              </a:r>
              <a:endParaRPr lang="en-US" altLang="ko-KR" sz="1400" dirty="0">
                <a:latin typeface="이화체" panose="02000300000000000000" pitchFamily="2" charset="-127"/>
                <a:ea typeface="이화체" panose="02000300000000000000" pitchFamily="2" charset="-127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A01B3B4-C617-3C6E-C4FB-E5C11D9DD59F}"/>
                </a:ext>
              </a:extLst>
            </p:cNvPr>
            <p:cNvSpPr txBox="1"/>
            <p:nvPr/>
          </p:nvSpPr>
          <p:spPr>
            <a:xfrm>
              <a:off x="804381" y="5489141"/>
              <a:ext cx="57570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ko-KR" dirty="0">
                  <a:latin typeface="EHWA" panose="02000300000000000000" pitchFamily="2" charset="-127"/>
                  <a:ea typeface="EHWA" panose="02000300000000000000" pitchFamily="2" charset="-127"/>
                </a:rPr>
                <a:t>E. </a:t>
              </a:r>
              <a:r>
                <a:rPr kumimoji="1" lang="ko-KR" altLang="en-US" dirty="0" err="1">
                  <a:latin typeface="EHWA" panose="02000300000000000000" pitchFamily="2" charset="-127"/>
                  <a:ea typeface="EHWA" panose="02000300000000000000" pitchFamily="2" charset="-127"/>
                </a:rPr>
                <a:t>비교과</a:t>
              </a:r>
              <a:r>
                <a:rPr kumimoji="1" lang="ko-KR" altLang="en-US" dirty="0">
                  <a:latin typeface="EHWA" panose="02000300000000000000" pitchFamily="2" charset="-127"/>
                  <a:ea typeface="EHWA" panose="02000300000000000000" pitchFamily="2" charset="-127"/>
                </a:rPr>
                <a:t> 인턴십 </a:t>
              </a:r>
              <a:r>
                <a:rPr kumimoji="1" lang="en-US" altLang="ko-KR" dirty="0">
                  <a:latin typeface="EHWA" panose="02000300000000000000" pitchFamily="2" charset="-127"/>
                  <a:ea typeface="EHWA" panose="02000300000000000000" pitchFamily="2" charset="-127"/>
                </a:rPr>
                <a:t>– </a:t>
              </a:r>
              <a:r>
                <a:rPr kumimoji="1" lang="ko-KR" altLang="en-US" dirty="0">
                  <a:latin typeface="EHWA" panose="02000300000000000000" pitchFamily="2" charset="-127"/>
                  <a:ea typeface="EHWA" panose="02000300000000000000" pitchFamily="2" charset="-127"/>
                </a:rPr>
                <a:t>연구형</a:t>
              </a:r>
              <a:endParaRPr lang="en-US" altLang="ko-KR" dirty="0">
                <a:latin typeface="이화체" panose="02000300000000000000" pitchFamily="2" charset="-127"/>
                <a:ea typeface="이화체" panose="02000300000000000000" pitchFamily="2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C857D02-7230-23E8-DE94-B5CC17A3AE9C}"/>
                </a:ext>
              </a:extLst>
            </p:cNvPr>
            <p:cNvSpPr txBox="1"/>
            <p:nvPr/>
          </p:nvSpPr>
          <p:spPr>
            <a:xfrm>
              <a:off x="5592844" y="4940716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이화체" panose="02000300000000000000" pitchFamily="2" charset="-127"/>
                  <a:ea typeface="이화체" panose="02000300000000000000" pitchFamily="2" charset="-127"/>
                </a:rPr>
                <a:t>17</a:t>
              </a:r>
              <a:endParaRPr lang="ko-KR" altLang="en-US" dirty="0">
                <a:latin typeface="이화체" panose="02000300000000000000" pitchFamily="2" charset="-127"/>
                <a:ea typeface="이화체" panose="02000300000000000000" pitchFamily="2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AD1431B-73B7-E1FB-E800-CBE8E7F8BAFE}"/>
                </a:ext>
              </a:extLst>
            </p:cNvPr>
            <p:cNvSpPr txBox="1"/>
            <p:nvPr/>
          </p:nvSpPr>
          <p:spPr>
            <a:xfrm>
              <a:off x="5590572" y="5442527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이화체" panose="02000300000000000000" pitchFamily="2" charset="-127"/>
                  <a:ea typeface="이화체" panose="02000300000000000000" pitchFamily="2" charset="-127"/>
                </a:rPr>
                <a:t>25</a:t>
              </a:r>
              <a:endParaRPr lang="ko-KR" altLang="en-US" dirty="0">
                <a:latin typeface="이화체" panose="02000300000000000000" pitchFamily="2" charset="-127"/>
                <a:ea typeface="이화체" panose="02000300000000000000" pitchFamily="2" charset="-12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7B244F7-C21A-A4FE-EF9C-F9B04CFF87BC}"/>
                </a:ext>
              </a:extLst>
            </p:cNvPr>
            <p:cNvSpPr txBox="1"/>
            <p:nvPr/>
          </p:nvSpPr>
          <p:spPr>
            <a:xfrm>
              <a:off x="5592844" y="4437074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이화체" panose="02000300000000000000" pitchFamily="2" charset="-127"/>
                  <a:ea typeface="이화체" panose="02000300000000000000" pitchFamily="2" charset="-127"/>
                </a:rPr>
                <a:t>16</a:t>
              </a:r>
              <a:endParaRPr lang="ko-KR" altLang="en-US" dirty="0">
                <a:latin typeface="이화체" panose="02000300000000000000" pitchFamily="2" charset="-127"/>
                <a:ea typeface="이화체" panose="02000300000000000000" pitchFamily="2" charset="-127"/>
              </a:endParaRPr>
            </a:p>
          </p:txBody>
        </p: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98D031C7-3ECF-202F-ABEC-16E7A6101154}"/>
                </a:ext>
              </a:extLst>
            </p:cNvPr>
            <p:cNvCxnSpPr>
              <a:cxnSpLocks/>
            </p:cNvCxnSpPr>
            <p:nvPr/>
          </p:nvCxnSpPr>
          <p:spPr>
            <a:xfrm>
              <a:off x="3475881" y="5151786"/>
              <a:ext cx="2104531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9A24F37E-A5BB-97DB-4DDE-6C42A3FF4A8C}"/>
                </a:ext>
              </a:extLst>
            </p:cNvPr>
            <p:cNvCxnSpPr>
              <a:cxnSpLocks/>
            </p:cNvCxnSpPr>
            <p:nvPr/>
          </p:nvCxnSpPr>
          <p:spPr>
            <a:xfrm>
              <a:off x="3450498" y="5627193"/>
              <a:ext cx="2104531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5700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9A55B-39FB-F48D-9504-6E8547965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2AB01BE-F91C-4822-716C-E28E6D63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4C3647B-8F1A-7148-7A50-E78C2CBC6628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CFF384DF-8222-6C96-BE73-AFECCC345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E4668A-C427-3360-ECDC-52AD182156FB}"/>
              </a:ext>
            </a:extLst>
          </p:cNvPr>
          <p:cNvSpPr txBox="1"/>
          <p:nvPr/>
        </p:nvSpPr>
        <p:spPr>
          <a:xfrm>
            <a:off x="352425" y="923829"/>
            <a:ext cx="575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D. </a:t>
            </a:r>
            <a:r>
              <a:rPr kumimoji="1" lang="ko-KR" altLang="en-US" sz="2400" dirty="0" err="1">
                <a:latin typeface="EHWA" panose="02000300000000000000" pitchFamily="2" charset="-127"/>
                <a:ea typeface="EHWA" panose="02000300000000000000" pitchFamily="2" charset="-127"/>
              </a:rPr>
              <a:t>비교과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 인턴십 </a:t>
            </a:r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–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기업형</a:t>
            </a:r>
            <a:endParaRPr lang="en-US" altLang="ko-KR" sz="2400" dirty="0">
              <a:latin typeface="이화체" panose="02000300000000000000" pitchFamily="2" charset="-127"/>
              <a:ea typeface="이화체" panose="020003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90DC9-C375-49E0-DF29-9BC2DE5E8BBC}"/>
              </a:ext>
            </a:extLst>
          </p:cNvPr>
          <p:cNvSpPr txBox="1"/>
          <p:nvPr/>
        </p:nvSpPr>
        <p:spPr>
          <a:xfrm>
            <a:off x="352424" y="1650997"/>
            <a:ext cx="8505826" cy="42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진행 프로세스</a:t>
            </a:r>
            <a:endParaRPr lang="en-US" altLang="ko-KR" sz="16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CD210E6-CF4A-78E2-447B-D5B97065FEB3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70797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8" name="그룹 1027">
            <a:extLst>
              <a:ext uri="{FF2B5EF4-FFF2-40B4-BE49-F238E27FC236}">
                <a16:creationId xmlns:a16="http://schemas.microsoft.com/office/drawing/2014/main" id="{D80DA810-30C0-3238-D386-C526162B6CCE}"/>
              </a:ext>
            </a:extLst>
          </p:cNvPr>
          <p:cNvGrpSpPr/>
          <p:nvPr/>
        </p:nvGrpSpPr>
        <p:grpSpPr>
          <a:xfrm>
            <a:off x="347352" y="2283299"/>
            <a:ext cx="8517250" cy="3382610"/>
            <a:chOff x="347351" y="2283299"/>
            <a:chExt cx="8978235" cy="3382610"/>
          </a:xfrm>
        </p:grpSpPr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3DCD4403-45D5-DC8B-E7D5-F0BB8CE38A7A}"/>
                </a:ext>
              </a:extLst>
            </p:cNvPr>
            <p:cNvSpPr/>
            <p:nvPr/>
          </p:nvSpPr>
          <p:spPr>
            <a:xfrm>
              <a:off x="347351" y="2331954"/>
              <a:ext cx="1982116" cy="698645"/>
            </a:xfrm>
            <a:prstGeom prst="roundRect">
              <a:avLst/>
            </a:prstGeom>
            <a:noFill/>
            <a:ln w="9525">
              <a:solidFill>
                <a:srgbClr val="006A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모집공고 확인 </a:t>
              </a:r>
              <a:endParaRPr lang="en-US" altLang="ko-KR" sz="14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 algn="ctr"/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지원 및 선발</a:t>
              </a: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BF2CA776-7501-7A9A-9140-705E32CD6B8E}"/>
                </a:ext>
              </a:extLst>
            </p:cNvPr>
            <p:cNvSpPr/>
            <p:nvPr/>
          </p:nvSpPr>
          <p:spPr>
            <a:xfrm>
              <a:off x="352262" y="3400608"/>
              <a:ext cx="1977931" cy="2265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인턴십 신청서 </a:t>
              </a:r>
              <a:endParaRPr lang="en-US" altLang="ko-KR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작성</a:t>
              </a:r>
              <a:r>
                <a:rPr lang="en-US" altLang="ko-KR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</a:t>
              </a: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및 </a:t>
              </a:r>
              <a:r>
                <a:rPr lang="en-US" altLang="ko-KR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</a:t>
              </a: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제출</a:t>
              </a:r>
              <a:endParaRPr lang="en-US" altLang="ko-KR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개별 면접 및 선발</a:t>
              </a:r>
            </a:p>
          </p:txBody>
        </p:sp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6893D9FF-8CBC-1093-E1E0-87333CB0AE9C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>
              <a:off x="2329467" y="2681277"/>
              <a:ext cx="346462" cy="0"/>
            </a:xfrm>
            <a:prstGeom prst="straightConnector1">
              <a:avLst/>
            </a:prstGeom>
            <a:ln>
              <a:solidFill>
                <a:srgbClr val="006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71FA6BA3-B6C6-50D6-4D5C-FE10623F71B5}"/>
                </a:ext>
              </a:extLst>
            </p:cNvPr>
            <p:cNvCxnSpPr>
              <a:cxnSpLocks/>
              <a:stCxn id="33" idx="2"/>
              <a:endCxn id="36" idx="0"/>
            </p:cNvCxnSpPr>
            <p:nvPr/>
          </p:nvCxnSpPr>
          <p:spPr>
            <a:xfrm>
              <a:off x="1338410" y="3030599"/>
              <a:ext cx="2818" cy="370009"/>
            </a:xfrm>
            <a:prstGeom prst="line">
              <a:avLst/>
            </a:prstGeom>
            <a:ln>
              <a:solidFill>
                <a:srgbClr val="006A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660C8371-ED4F-2687-272D-D4DDF9001BFB}"/>
                </a:ext>
              </a:extLst>
            </p:cNvPr>
            <p:cNvSpPr/>
            <p:nvPr/>
          </p:nvSpPr>
          <p:spPr>
            <a:xfrm>
              <a:off x="2697298" y="2303856"/>
              <a:ext cx="1982116" cy="698645"/>
            </a:xfrm>
            <a:prstGeom prst="roundRect">
              <a:avLst/>
            </a:prstGeom>
            <a:noFill/>
            <a:ln w="9525">
              <a:solidFill>
                <a:srgbClr val="006A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지도교수 </a:t>
              </a:r>
              <a:endParaRPr lang="en-US" altLang="ko-KR" sz="14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 algn="ctr"/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선임 및 상의</a:t>
              </a: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AC6C7831-BA9A-9B94-68C3-1FC8FE0B9800}"/>
                </a:ext>
              </a:extLst>
            </p:cNvPr>
            <p:cNvSpPr/>
            <p:nvPr/>
          </p:nvSpPr>
          <p:spPr>
            <a:xfrm>
              <a:off x="2702209" y="3383656"/>
              <a:ext cx="1977931" cy="2265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해당인턴십 진행</a:t>
              </a:r>
              <a:endParaRPr lang="en-US" altLang="ko-KR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관련 지도교수 상담</a:t>
              </a: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EED36BF4-68AB-7EF1-0576-F7645268E9FB}"/>
                </a:ext>
              </a:extLst>
            </p:cNvPr>
            <p:cNvCxnSpPr>
              <a:cxnSpLocks/>
              <a:stCxn id="24" idx="2"/>
              <a:endCxn id="25" idx="0"/>
            </p:cNvCxnSpPr>
            <p:nvPr/>
          </p:nvCxnSpPr>
          <p:spPr>
            <a:xfrm>
              <a:off x="3688356" y="3002501"/>
              <a:ext cx="2818" cy="381155"/>
            </a:xfrm>
            <a:prstGeom prst="line">
              <a:avLst/>
            </a:prstGeom>
            <a:ln>
              <a:solidFill>
                <a:srgbClr val="006A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8B781EED-9ED7-1FE1-98A6-B2B88B7114BC}"/>
                </a:ext>
              </a:extLst>
            </p:cNvPr>
            <p:cNvSpPr/>
            <p:nvPr/>
          </p:nvSpPr>
          <p:spPr>
            <a:xfrm>
              <a:off x="7342744" y="2295935"/>
              <a:ext cx="1982116" cy="698645"/>
            </a:xfrm>
            <a:prstGeom prst="roundRect">
              <a:avLst/>
            </a:prstGeom>
            <a:noFill/>
            <a:ln w="9525">
              <a:solidFill>
                <a:srgbClr val="006A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사이버캠퍼스 </a:t>
              </a:r>
              <a:endParaRPr lang="en-US" altLang="ko-KR" sz="14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 algn="ctr"/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수강신청 및 승인</a:t>
              </a: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8F92DDA8-04E0-C5CE-9134-98EF24482B21}"/>
                </a:ext>
              </a:extLst>
            </p:cNvPr>
            <p:cNvSpPr/>
            <p:nvPr/>
          </p:nvSpPr>
          <p:spPr>
            <a:xfrm>
              <a:off x="7347655" y="3375735"/>
              <a:ext cx="1977931" cy="2265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사이버캠퍼스</a:t>
              </a:r>
              <a:endParaRPr lang="en-US" altLang="ko-KR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→ </a:t>
              </a:r>
              <a:r>
                <a:rPr lang="ko-KR" altLang="en-US" sz="1400" dirty="0" err="1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비교과</a:t>
              </a: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과정</a:t>
              </a:r>
              <a:endParaRPr lang="en-US" altLang="ko-KR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→ 수강신청</a:t>
              </a:r>
              <a:endParaRPr lang="en-US" altLang="ko-KR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→ 현장실습 검색</a:t>
              </a:r>
              <a:endParaRPr lang="en-US" altLang="ko-KR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→ </a:t>
              </a: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신산업융합대학 </a:t>
              </a:r>
              <a:r>
                <a:rPr lang="ko-KR" altLang="en-US" sz="13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비교과현장실습</a:t>
              </a:r>
              <a:r>
                <a:rPr lang="en-US" altLang="ko-KR" sz="13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(</a:t>
              </a:r>
              <a:r>
                <a:rPr lang="ko-KR" altLang="en-US" sz="13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기업형</a:t>
              </a:r>
              <a:r>
                <a:rPr lang="en-US" altLang="ko-KR" sz="13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)</a:t>
              </a:r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5C114591-E108-BE13-D0F4-5D3E06DF4EFB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8333803" y="2994580"/>
              <a:ext cx="2818" cy="381155"/>
            </a:xfrm>
            <a:prstGeom prst="line">
              <a:avLst/>
            </a:prstGeom>
            <a:ln>
              <a:solidFill>
                <a:srgbClr val="006A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EB6052E3-201F-83B7-9044-FE7AB3CEB9D8}"/>
                </a:ext>
              </a:extLst>
            </p:cNvPr>
            <p:cNvCxnSpPr>
              <a:cxnSpLocks/>
            </p:cNvCxnSpPr>
            <p:nvPr/>
          </p:nvCxnSpPr>
          <p:spPr>
            <a:xfrm>
              <a:off x="4679414" y="2680314"/>
              <a:ext cx="326378" cy="0"/>
            </a:xfrm>
            <a:prstGeom prst="straightConnector1">
              <a:avLst/>
            </a:prstGeom>
            <a:ln>
              <a:solidFill>
                <a:srgbClr val="006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사각형: 둥근 모서리 62">
              <a:extLst>
                <a:ext uri="{FF2B5EF4-FFF2-40B4-BE49-F238E27FC236}">
                  <a16:creationId xmlns:a16="http://schemas.microsoft.com/office/drawing/2014/main" id="{4572519F-3033-6B9B-0809-37A7F236A49E}"/>
                </a:ext>
              </a:extLst>
            </p:cNvPr>
            <p:cNvSpPr/>
            <p:nvPr/>
          </p:nvSpPr>
          <p:spPr>
            <a:xfrm>
              <a:off x="5037068" y="2283299"/>
              <a:ext cx="1982116" cy="698645"/>
            </a:xfrm>
            <a:prstGeom prst="roundRect">
              <a:avLst/>
            </a:prstGeom>
            <a:noFill/>
            <a:ln w="9525">
              <a:solidFill>
                <a:srgbClr val="006A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사전직무 교육이수</a:t>
              </a:r>
            </a:p>
          </p:txBody>
        </p:sp>
        <p:sp>
          <p:nvSpPr>
            <p:cNvPr id="1024" name="직사각형 1023">
              <a:extLst>
                <a:ext uri="{FF2B5EF4-FFF2-40B4-BE49-F238E27FC236}">
                  <a16:creationId xmlns:a16="http://schemas.microsoft.com/office/drawing/2014/main" id="{A9F53C5A-B105-1730-4386-8CDAEEB85920}"/>
                </a:ext>
              </a:extLst>
            </p:cNvPr>
            <p:cNvSpPr/>
            <p:nvPr/>
          </p:nvSpPr>
          <p:spPr>
            <a:xfrm>
              <a:off x="5041979" y="3363099"/>
              <a:ext cx="1977931" cy="2265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사이버캠퍼스</a:t>
              </a:r>
              <a:endParaRPr lang="en-US" altLang="ko-KR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→ </a:t>
              </a:r>
              <a:r>
                <a:rPr lang="ko-KR" altLang="en-US" sz="1400" dirty="0" err="1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비교과</a:t>
              </a: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과정</a:t>
              </a:r>
              <a:endParaRPr lang="en-US" altLang="ko-KR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→ 사전직무교육 검색</a:t>
              </a:r>
              <a:endParaRPr lang="en-US" altLang="ko-KR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→ 수강신청</a:t>
              </a:r>
              <a:r>
                <a:rPr lang="en-US" altLang="ko-KR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, </a:t>
              </a: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수강</a:t>
              </a:r>
              <a:endParaRPr lang="en-US" altLang="ko-KR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→ </a:t>
              </a:r>
              <a:r>
                <a:rPr lang="ko-KR" altLang="en-US" sz="1400" dirty="0" err="1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이수증</a:t>
              </a: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출력</a:t>
              </a:r>
              <a:endPara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endParaRPr lang="ko-KR" altLang="en-US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</p:txBody>
        </p:sp>
        <p:cxnSp>
          <p:nvCxnSpPr>
            <p:cNvPr id="1025" name="직선 연결선 1024">
              <a:extLst>
                <a:ext uri="{FF2B5EF4-FFF2-40B4-BE49-F238E27FC236}">
                  <a16:creationId xmlns:a16="http://schemas.microsoft.com/office/drawing/2014/main" id="{3F71DFAD-D040-66B4-B8BF-F2EA6CBD5AB6}"/>
                </a:ext>
              </a:extLst>
            </p:cNvPr>
            <p:cNvCxnSpPr>
              <a:cxnSpLocks/>
              <a:stCxn id="63" idx="2"/>
              <a:endCxn id="1024" idx="0"/>
            </p:cNvCxnSpPr>
            <p:nvPr/>
          </p:nvCxnSpPr>
          <p:spPr>
            <a:xfrm>
              <a:off x="6028126" y="2981944"/>
              <a:ext cx="2818" cy="381155"/>
            </a:xfrm>
            <a:prstGeom prst="line">
              <a:avLst/>
            </a:prstGeom>
            <a:ln>
              <a:solidFill>
                <a:srgbClr val="006A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직선 화살표 연결선 1026">
              <a:extLst>
                <a:ext uri="{FF2B5EF4-FFF2-40B4-BE49-F238E27FC236}">
                  <a16:creationId xmlns:a16="http://schemas.microsoft.com/office/drawing/2014/main" id="{AFB0D850-978F-A541-3E78-F4A339019E39}"/>
                </a:ext>
              </a:extLst>
            </p:cNvPr>
            <p:cNvCxnSpPr>
              <a:cxnSpLocks/>
            </p:cNvCxnSpPr>
            <p:nvPr/>
          </p:nvCxnSpPr>
          <p:spPr>
            <a:xfrm>
              <a:off x="7019184" y="2659015"/>
              <a:ext cx="326378" cy="0"/>
            </a:xfrm>
            <a:prstGeom prst="straightConnector1">
              <a:avLst/>
            </a:prstGeom>
            <a:ln>
              <a:solidFill>
                <a:srgbClr val="006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4423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AB360-0672-2439-9763-98D85349E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AF4FB91-81BA-2F8E-2F09-15D111CE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233FAF2-DEE8-6A23-B438-8C9E5AD9CF61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9901BB46-C74A-3765-BF63-BA97B867B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0EAEC6-65D2-29B0-D82F-35322700CDAB}"/>
              </a:ext>
            </a:extLst>
          </p:cNvPr>
          <p:cNvSpPr txBox="1"/>
          <p:nvPr/>
        </p:nvSpPr>
        <p:spPr>
          <a:xfrm>
            <a:off x="352425" y="923829"/>
            <a:ext cx="575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D. </a:t>
            </a:r>
            <a:r>
              <a:rPr kumimoji="1" lang="ko-KR" altLang="en-US" sz="2400" dirty="0" err="1">
                <a:latin typeface="EHWA" panose="02000300000000000000" pitchFamily="2" charset="-127"/>
                <a:ea typeface="EHWA" panose="02000300000000000000" pitchFamily="2" charset="-127"/>
              </a:rPr>
              <a:t>비교과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 인턴십 </a:t>
            </a:r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–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기업형</a:t>
            </a:r>
            <a:endParaRPr lang="en-US" altLang="ko-KR" sz="2400" dirty="0">
              <a:latin typeface="이화체" panose="02000300000000000000" pitchFamily="2" charset="-127"/>
              <a:ea typeface="이화체" panose="020003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0D064C15-8865-9AC4-3727-ADBD6CEC23E2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F48AE96-4FF0-5AAD-7C64-A010CC2EE9B1}"/>
              </a:ext>
            </a:extLst>
          </p:cNvPr>
          <p:cNvSpPr txBox="1"/>
          <p:nvPr/>
        </p:nvSpPr>
        <p:spPr>
          <a:xfrm>
            <a:off x="352424" y="1650997"/>
            <a:ext cx="8505826" cy="42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진행 프로세스</a:t>
            </a:r>
            <a:endParaRPr lang="en-US" altLang="ko-KR" sz="16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3" name="AutoShape 6" descr="Free PowerPoint Check Mark Template - SlideBazaar">
            <a:extLst>
              <a:ext uri="{FF2B5EF4-FFF2-40B4-BE49-F238E27FC236}">
                <a16:creationId xmlns:a16="http://schemas.microsoft.com/office/drawing/2014/main" id="{37753FF2-FA5D-25A1-34D8-6412134FBB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0628" y="8442760"/>
            <a:ext cx="208556" cy="3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EE473785-C69F-F3BE-45EB-3091062279DD}"/>
              </a:ext>
            </a:extLst>
          </p:cNvPr>
          <p:cNvGrpSpPr/>
          <p:nvPr/>
        </p:nvGrpSpPr>
        <p:grpSpPr>
          <a:xfrm>
            <a:off x="546338" y="2272147"/>
            <a:ext cx="8140462" cy="3492974"/>
            <a:chOff x="546338" y="2272147"/>
            <a:chExt cx="7663598" cy="3492974"/>
          </a:xfrm>
        </p:grpSpPr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B530E155-831E-7841-3323-553F2A2AFCD0}"/>
                </a:ext>
              </a:extLst>
            </p:cNvPr>
            <p:cNvSpPr/>
            <p:nvPr/>
          </p:nvSpPr>
          <p:spPr>
            <a:xfrm>
              <a:off x="2956494" y="2284081"/>
              <a:ext cx="2681917" cy="698645"/>
            </a:xfrm>
            <a:prstGeom prst="roundRect">
              <a:avLst/>
            </a:prstGeom>
            <a:noFill/>
            <a:ln w="9525">
              <a:solidFill>
                <a:srgbClr val="006A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인턴십 관련서류 사이버캠퍼스 업로드 및 </a:t>
              </a:r>
              <a:r>
                <a:rPr lang="ko-KR" altLang="en-US" sz="1400" dirty="0" err="1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이수증</a:t>
              </a:r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발급</a:t>
              </a: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A55D1A97-1A0D-4457-FDCE-DC86DEADE469}"/>
                </a:ext>
              </a:extLst>
            </p:cNvPr>
            <p:cNvSpPr/>
            <p:nvPr/>
          </p:nvSpPr>
          <p:spPr>
            <a:xfrm>
              <a:off x="2956494" y="3373367"/>
              <a:ext cx="2676254" cy="23917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</a:t>
              </a:r>
              <a:r>
                <a:rPr lang="ko-KR" altLang="en-US" sz="12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사이버캠퍼스 신산업융합대학 비교과현장실습</a:t>
              </a:r>
              <a:r>
                <a:rPr lang="en-US" altLang="ko-KR" sz="12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(</a:t>
              </a:r>
              <a:r>
                <a:rPr lang="ko-KR" altLang="en-US" sz="12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기업형</a:t>
              </a:r>
              <a:r>
                <a:rPr lang="en-US" altLang="ko-KR" sz="12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)</a:t>
              </a:r>
              <a:r>
                <a:rPr lang="ko-KR" altLang="en-US" sz="12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에 </a:t>
              </a:r>
              <a:endParaRPr lang="en-US" altLang="ko-KR" sz="12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2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아래 서류 업로드 후 </a:t>
              </a:r>
              <a:r>
                <a:rPr lang="ko-KR" altLang="en-US" sz="1200" dirty="0" err="1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이수증</a:t>
              </a:r>
              <a:r>
                <a:rPr lang="ko-KR" altLang="en-US" sz="12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발급</a:t>
              </a:r>
              <a:endParaRPr lang="en-US" altLang="ko-KR" sz="12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          ① </a:t>
              </a: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사전교육 </a:t>
              </a:r>
              <a:r>
                <a:rPr lang="ko-KR" altLang="en-US" sz="1400" dirty="0" err="1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이수증</a:t>
              </a:r>
              <a:endPara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          ② </a:t>
              </a: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현장실습 일지</a:t>
              </a:r>
              <a:endPara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          ③ 현장실습 보고서</a:t>
              </a:r>
              <a:endPara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          ④ 현장실습 평가서</a:t>
              </a:r>
            </a:p>
          </p:txBody>
        </p: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7018B34F-E646-6F1E-84D0-017DCE79CE78}"/>
                </a:ext>
              </a:extLst>
            </p:cNvPr>
            <p:cNvCxnSpPr>
              <a:cxnSpLocks/>
              <a:stCxn id="35" idx="2"/>
              <a:endCxn id="42" idx="0"/>
            </p:cNvCxnSpPr>
            <p:nvPr/>
          </p:nvCxnSpPr>
          <p:spPr>
            <a:xfrm flipH="1">
              <a:off x="4294621" y="2982726"/>
              <a:ext cx="2832" cy="390641"/>
            </a:xfrm>
            <a:prstGeom prst="line">
              <a:avLst/>
            </a:prstGeom>
            <a:ln>
              <a:solidFill>
                <a:srgbClr val="006A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A8A297ED-3728-56A0-3235-135932AEC115}"/>
                </a:ext>
              </a:extLst>
            </p:cNvPr>
            <p:cNvSpPr/>
            <p:nvPr/>
          </p:nvSpPr>
          <p:spPr>
            <a:xfrm>
              <a:off x="6004884" y="2272147"/>
              <a:ext cx="2205052" cy="698645"/>
            </a:xfrm>
            <a:prstGeom prst="roundRect">
              <a:avLst/>
            </a:prstGeom>
            <a:noFill/>
            <a:ln w="9525">
              <a:solidFill>
                <a:srgbClr val="006A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① - </a:t>
              </a:r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④ 서류 </a:t>
              </a:r>
              <a:r>
                <a:rPr lang="en-US" altLang="ko-KR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+ </a:t>
              </a:r>
              <a:r>
                <a:rPr lang="ko-KR" altLang="en-US" sz="1400" dirty="0" err="1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이수증</a:t>
              </a:r>
              <a:endParaRPr lang="en-US" altLang="ko-KR" sz="14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 algn="ctr"/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사이버캠퍼스 </a:t>
              </a:r>
              <a:r>
                <a:rPr lang="ko-KR" altLang="en-US" sz="1400" dirty="0" err="1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학번방</a:t>
              </a:r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제출</a:t>
              </a: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B8DC4C36-41A0-A4EB-34A5-E1117A37E64A}"/>
                </a:ext>
              </a:extLst>
            </p:cNvPr>
            <p:cNvSpPr/>
            <p:nvPr/>
          </p:nvSpPr>
          <p:spPr>
            <a:xfrm>
              <a:off x="6004883" y="3361433"/>
              <a:ext cx="2199388" cy="23917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3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사이버캠퍼스 </a:t>
              </a:r>
              <a:r>
                <a:rPr lang="en-US" altLang="ko-KR" sz="13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e-class 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ko-KR" sz="13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</a:t>
              </a:r>
              <a:r>
                <a:rPr lang="ko-KR" altLang="en-US" sz="13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학번방에 해당서류 </a:t>
              </a:r>
              <a:endParaRPr lang="en-US" altLang="ko-KR" sz="13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300" dirty="0" err="1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스캔본</a:t>
              </a:r>
              <a:r>
                <a:rPr lang="ko-KR" altLang="en-US" sz="13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업로드</a:t>
              </a:r>
              <a:endParaRPr lang="en-US" altLang="ko-KR" sz="13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</p:txBody>
        </p: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4E5B9F23-F459-CC87-E0BA-A8614259230C}"/>
                </a:ext>
              </a:extLst>
            </p:cNvPr>
            <p:cNvCxnSpPr>
              <a:cxnSpLocks/>
              <a:stCxn id="22" idx="2"/>
              <a:endCxn id="23" idx="0"/>
            </p:cNvCxnSpPr>
            <p:nvPr/>
          </p:nvCxnSpPr>
          <p:spPr>
            <a:xfrm flipH="1">
              <a:off x="7104577" y="2970792"/>
              <a:ext cx="2833" cy="390641"/>
            </a:xfrm>
            <a:prstGeom prst="line">
              <a:avLst/>
            </a:prstGeom>
            <a:ln>
              <a:solidFill>
                <a:srgbClr val="006A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4BF335E8-0740-D83E-6804-365DD3D3372A}"/>
                </a:ext>
              </a:extLst>
            </p:cNvPr>
            <p:cNvSpPr/>
            <p:nvPr/>
          </p:nvSpPr>
          <p:spPr>
            <a:xfrm>
              <a:off x="546338" y="2284081"/>
              <a:ext cx="2052813" cy="698645"/>
            </a:xfrm>
            <a:prstGeom prst="roundRect">
              <a:avLst/>
            </a:prstGeom>
            <a:noFill/>
            <a:ln w="9525">
              <a:solidFill>
                <a:srgbClr val="006A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인턴십 수행</a:t>
              </a:r>
              <a:r>
                <a:rPr lang="en-US" altLang="ko-KR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, </a:t>
              </a:r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종료</a:t>
              </a: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A4789319-74BB-05A7-8CA1-832CB6C8D254}"/>
                </a:ext>
              </a:extLst>
            </p:cNvPr>
            <p:cNvSpPr/>
            <p:nvPr/>
          </p:nvSpPr>
          <p:spPr>
            <a:xfrm>
              <a:off x="550672" y="3363882"/>
              <a:ext cx="2048479" cy="23917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기업</a:t>
              </a:r>
              <a:r>
                <a:rPr lang="en-US" altLang="ko-KR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, </a:t>
              </a: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기관</a:t>
              </a:r>
              <a:r>
                <a:rPr lang="en-US" altLang="ko-KR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, </a:t>
              </a: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교내 기관과 개별적으로 접촉하여 정해진 규정에 따라 자율 인턴십 진행</a:t>
              </a:r>
            </a:p>
          </p:txBody>
        </p: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40F27577-7EBF-F46B-3EF1-2D21A2C72235}"/>
                </a:ext>
              </a:extLst>
            </p:cNvPr>
            <p:cNvCxnSpPr>
              <a:cxnSpLocks/>
              <a:stCxn id="46" idx="2"/>
              <a:endCxn id="48" idx="0"/>
            </p:cNvCxnSpPr>
            <p:nvPr/>
          </p:nvCxnSpPr>
          <p:spPr>
            <a:xfrm>
              <a:off x="1572745" y="2982726"/>
              <a:ext cx="2168" cy="381156"/>
            </a:xfrm>
            <a:prstGeom prst="line">
              <a:avLst/>
            </a:prstGeom>
            <a:ln>
              <a:solidFill>
                <a:srgbClr val="006A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화살표 연결선 49">
              <a:extLst>
                <a:ext uri="{FF2B5EF4-FFF2-40B4-BE49-F238E27FC236}">
                  <a16:creationId xmlns:a16="http://schemas.microsoft.com/office/drawing/2014/main" id="{3ED7544B-1C66-0DA6-6B68-E49BDB5D42FF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2599151" y="2632509"/>
              <a:ext cx="357343" cy="895"/>
            </a:xfrm>
            <a:prstGeom prst="straightConnector1">
              <a:avLst/>
            </a:prstGeom>
            <a:ln>
              <a:solidFill>
                <a:srgbClr val="006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화살표 연결선 51">
              <a:extLst>
                <a:ext uri="{FF2B5EF4-FFF2-40B4-BE49-F238E27FC236}">
                  <a16:creationId xmlns:a16="http://schemas.microsoft.com/office/drawing/2014/main" id="{303FB95A-AED2-1351-8777-DE756DE4C2BA}"/>
                </a:ext>
              </a:extLst>
            </p:cNvPr>
            <p:cNvCxnSpPr>
              <a:cxnSpLocks/>
            </p:cNvCxnSpPr>
            <p:nvPr/>
          </p:nvCxnSpPr>
          <p:spPr>
            <a:xfrm>
              <a:off x="5645767" y="2632509"/>
              <a:ext cx="357343" cy="895"/>
            </a:xfrm>
            <a:prstGeom prst="straightConnector1">
              <a:avLst/>
            </a:prstGeom>
            <a:ln>
              <a:solidFill>
                <a:srgbClr val="006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9081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EE327-BB5B-965D-B966-C6549A400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46A7D67-35D6-C014-DD15-28391317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C5A25D8-84CF-D831-0AFF-B8CE99AA1296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E88864E2-9DAB-61F9-2AAB-41BEFE867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D54B120-A7EE-0B9D-80CA-A551966E598E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>
            <a:extLst>
              <a:ext uri="{FF2B5EF4-FFF2-40B4-BE49-F238E27FC236}">
                <a16:creationId xmlns:a16="http://schemas.microsoft.com/office/drawing/2014/main" id="{33D19946-2C40-43DC-9BDA-8FABA27D5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900" y="2486007"/>
            <a:ext cx="4470082" cy="34096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AutoShape 6" descr="Free PowerPoint Check Mark Template - SlideBazaar">
            <a:extLst>
              <a:ext uri="{FF2B5EF4-FFF2-40B4-BE49-F238E27FC236}">
                <a16:creationId xmlns:a16="http://schemas.microsoft.com/office/drawing/2014/main" id="{7F9E9966-26D4-4D78-A780-87FF7D828F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8DD725-4EB8-4153-A982-5549DE61AA14}"/>
              </a:ext>
            </a:extLst>
          </p:cNvPr>
          <p:cNvSpPr txBox="1"/>
          <p:nvPr/>
        </p:nvSpPr>
        <p:spPr>
          <a:xfrm>
            <a:off x="731519" y="1711440"/>
            <a:ext cx="7874000" cy="1266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사이버캠퍼스 </a:t>
            </a:r>
            <a:r>
              <a:rPr lang="ko-KR" altLang="en-US" sz="1400" dirty="0"/>
              <a:t>⇨ </a:t>
            </a:r>
            <a: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왼쪽 ‘</a:t>
            </a:r>
            <a:r>
              <a:rPr lang="ko-KR" altLang="en-US" sz="1200" b="0" dirty="0" err="1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비교과과정’의</a:t>
            </a:r>
            <a: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 수강신청 클릭 </a:t>
            </a:r>
            <a:endParaRPr lang="en-US" altLang="ko-KR" sz="1200" b="0" dirty="0">
              <a:solidFill>
                <a:srgbClr val="333333"/>
              </a:solidFill>
              <a:effectLst/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/>
              <a:t>⇨ </a:t>
            </a:r>
            <a:r>
              <a:rPr lang="en-US" altLang="ko-KR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‘</a:t>
            </a:r>
            <a: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사전직무교육’ 검색 </a:t>
            </a:r>
            <a:r>
              <a:rPr lang="ko-KR" altLang="en-US" sz="1400" dirty="0"/>
              <a:t>⇨ </a:t>
            </a:r>
            <a:r>
              <a:rPr lang="en-US" altLang="ko-KR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해당 과정 수강신청완료 </a:t>
            </a:r>
            <a:r>
              <a:rPr lang="ko-KR" altLang="en-US" sz="1400" dirty="0"/>
              <a:t>⇨ </a:t>
            </a:r>
            <a: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수강 후 </a:t>
            </a:r>
            <a:r>
              <a:rPr lang="ko-KR" altLang="en-US" sz="1200" b="0" dirty="0" err="1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이수증</a:t>
            </a:r>
            <a: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 출력</a:t>
            </a:r>
          </a:p>
          <a:p>
            <a:pPr>
              <a:lnSpc>
                <a:spcPct val="150000"/>
              </a:lnSpc>
              <a:buNone/>
            </a:pPr>
            <a:b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</a:br>
            <a:endParaRPr lang="ko-KR" altLang="en-US" sz="12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BD7E1069-C625-4DB9-89EF-516BD8CEF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81" y="1863787"/>
            <a:ext cx="163831" cy="1538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275DCA7-7D9C-4E7F-9920-EC4B2084096C}"/>
              </a:ext>
            </a:extLst>
          </p:cNvPr>
          <p:cNvSpPr txBox="1"/>
          <p:nvPr/>
        </p:nvSpPr>
        <p:spPr>
          <a:xfrm>
            <a:off x="352424" y="1467948"/>
            <a:ext cx="5961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006A47"/>
                </a:solidFill>
              </a:rPr>
              <a:t> </a:t>
            </a:r>
            <a:r>
              <a:rPr lang="en-US" altLang="ko-KR" sz="1400" dirty="0">
                <a:solidFill>
                  <a:srgbClr val="006A47"/>
                </a:solidFill>
              </a:rPr>
              <a:t>&lt;</a:t>
            </a:r>
            <a:r>
              <a:rPr lang="ko-KR" altLang="en-US" sz="1400" dirty="0">
                <a:solidFill>
                  <a:srgbClr val="006A47"/>
                </a:solidFill>
              </a:rPr>
              <a:t>사이버캠퍼스 현장실습 사전직무교육 수강 신청 및 </a:t>
            </a:r>
            <a:r>
              <a:rPr lang="ko-KR" altLang="en-US" sz="1400" dirty="0" err="1">
                <a:solidFill>
                  <a:srgbClr val="006A47"/>
                </a:solidFill>
              </a:rPr>
              <a:t>이수증</a:t>
            </a:r>
            <a:r>
              <a:rPr lang="ko-KR" altLang="en-US" sz="1400" dirty="0">
                <a:solidFill>
                  <a:srgbClr val="006A47"/>
                </a:solidFill>
              </a:rPr>
              <a:t> 출력방법</a:t>
            </a:r>
            <a:r>
              <a:rPr lang="en-US" altLang="ko-KR" sz="1400" dirty="0">
                <a:solidFill>
                  <a:srgbClr val="006A47"/>
                </a:solidFill>
              </a:rPr>
              <a:t>&gt;</a:t>
            </a:r>
            <a:endParaRPr lang="ko-KR" altLang="en-US" sz="1400" dirty="0">
              <a:solidFill>
                <a:srgbClr val="006A47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78CDBB-599C-4B6A-97FD-6AADECDE8818}"/>
              </a:ext>
            </a:extLst>
          </p:cNvPr>
          <p:cNvSpPr txBox="1"/>
          <p:nvPr/>
        </p:nvSpPr>
        <p:spPr>
          <a:xfrm>
            <a:off x="352425" y="923829"/>
            <a:ext cx="575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D. </a:t>
            </a:r>
            <a:r>
              <a:rPr kumimoji="1" lang="ko-KR" altLang="en-US" sz="2400" dirty="0" err="1">
                <a:latin typeface="EHWA" panose="02000300000000000000" pitchFamily="2" charset="-127"/>
                <a:ea typeface="EHWA" panose="02000300000000000000" pitchFamily="2" charset="-127"/>
              </a:rPr>
              <a:t>비교과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 인턴십 </a:t>
            </a:r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–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기업형</a:t>
            </a:r>
            <a:endParaRPr lang="en-US" altLang="ko-KR" sz="2400" dirty="0">
              <a:latin typeface="이화체" panose="02000300000000000000" pitchFamily="2" charset="-127"/>
              <a:ea typeface="이화체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4464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302327C-26F4-5CC7-B167-3DF1C393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23</a:t>
            </a:fld>
            <a:endParaRPr lang="ko-KR" altLang="en-US"/>
          </a:p>
        </p:txBody>
      </p:sp>
      <p:pic>
        <p:nvPicPr>
          <p:cNvPr id="48" name="그림 47" descr="텍스트, 스크린샷, 소프트웨어, 웹 페이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E60F78-40E4-BA13-672C-F7236238B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79" y="1662226"/>
            <a:ext cx="4017313" cy="3542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 descr="텍스트, 스크린샷, 폰트, 웹 페이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0D7E925-FF6F-9774-2B54-730B11AC3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955" y="1662226"/>
            <a:ext cx="4731226" cy="35508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06BC6AFE-A762-D77B-19B8-FE423B904CD4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 descr="이화여자대학교 의류산업학과">
            <a:extLst>
              <a:ext uri="{FF2B5EF4-FFF2-40B4-BE49-F238E27FC236}">
                <a16:creationId xmlns:a16="http://schemas.microsoft.com/office/drawing/2014/main" id="{B9290DBB-A56B-C29F-2C01-32F341B3A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FB993B4F-0F0B-C4F1-7DC1-7A39331B7CF1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13B3D4D-7049-9BED-AAD0-B2C0758551C5}"/>
              </a:ext>
            </a:extLst>
          </p:cNvPr>
          <p:cNvSpPr/>
          <p:nvPr/>
        </p:nvSpPr>
        <p:spPr>
          <a:xfrm>
            <a:off x="2205036" y="3669792"/>
            <a:ext cx="983172" cy="15346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854BEDD-1C32-9D19-0C7D-556457790F56}"/>
              </a:ext>
            </a:extLst>
          </p:cNvPr>
          <p:cNvSpPr/>
          <p:nvPr/>
        </p:nvSpPr>
        <p:spPr>
          <a:xfrm>
            <a:off x="6195361" y="4567869"/>
            <a:ext cx="1218161" cy="535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06F604BB-C961-98A3-BB93-CC91F3759856}"/>
              </a:ext>
            </a:extLst>
          </p:cNvPr>
          <p:cNvCxnSpPr/>
          <p:nvPr/>
        </p:nvCxnSpPr>
        <p:spPr>
          <a:xfrm flipH="1">
            <a:off x="963168" y="2728549"/>
            <a:ext cx="225552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5C3746-B294-4002-8A60-EEE02AB07E14}"/>
              </a:ext>
            </a:extLst>
          </p:cNvPr>
          <p:cNvSpPr txBox="1"/>
          <p:nvPr/>
        </p:nvSpPr>
        <p:spPr>
          <a:xfrm>
            <a:off x="1075944" y="5388917"/>
            <a:ext cx="7074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6A47"/>
                </a:solidFill>
              </a:rPr>
              <a:t> </a:t>
            </a:r>
            <a:r>
              <a:rPr lang="en-US" altLang="ko-KR" dirty="0">
                <a:solidFill>
                  <a:srgbClr val="006A47"/>
                </a:solidFill>
              </a:rPr>
              <a:t>&lt;</a:t>
            </a:r>
            <a:r>
              <a:rPr lang="ko-KR" altLang="en-US" dirty="0">
                <a:solidFill>
                  <a:srgbClr val="006A47"/>
                </a:solidFill>
              </a:rPr>
              <a:t>사이버캠퍼스 </a:t>
            </a:r>
            <a:r>
              <a:rPr lang="ko-KR" altLang="en-US" dirty="0" err="1">
                <a:solidFill>
                  <a:srgbClr val="006A47"/>
                </a:solidFill>
              </a:rPr>
              <a:t>비교과</a:t>
            </a:r>
            <a:r>
              <a:rPr lang="ko-KR" altLang="en-US" dirty="0">
                <a:solidFill>
                  <a:srgbClr val="006A47"/>
                </a:solidFill>
              </a:rPr>
              <a:t> 현장실습 </a:t>
            </a:r>
            <a:r>
              <a:rPr lang="en-US" altLang="ko-KR" dirty="0">
                <a:solidFill>
                  <a:srgbClr val="006A47"/>
                </a:solidFill>
              </a:rPr>
              <a:t>(</a:t>
            </a:r>
            <a:r>
              <a:rPr lang="ko-KR" altLang="en-US" dirty="0">
                <a:solidFill>
                  <a:srgbClr val="006A47"/>
                </a:solidFill>
              </a:rPr>
              <a:t>기업형</a:t>
            </a:r>
            <a:r>
              <a:rPr lang="en-US" altLang="ko-KR" dirty="0">
                <a:solidFill>
                  <a:srgbClr val="006A47"/>
                </a:solidFill>
              </a:rPr>
              <a:t>)</a:t>
            </a:r>
            <a:r>
              <a:rPr lang="ko-KR" altLang="en-US" dirty="0">
                <a:solidFill>
                  <a:srgbClr val="006A47"/>
                </a:solidFill>
              </a:rPr>
              <a:t> 수강신청 방법 및 승인</a:t>
            </a:r>
            <a:r>
              <a:rPr lang="en-US" altLang="ko-KR" dirty="0">
                <a:solidFill>
                  <a:srgbClr val="006A47"/>
                </a:solidFill>
              </a:rPr>
              <a:t>&gt;</a:t>
            </a:r>
            <a:endParaRPr lang="ko-KR" altLang="en-US" dirty="0">
              <a:solidFill>
                <a:srgbClr val="006A47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D6582B-7520-4CFF-B478-C38A7A78C2A6}"/>
              </a:ext>
            </a:extLst>
          </p:cNvPr>
          <p:cNvSpPr txBox="1"/>
          <p:nvPr/>
        </p:nvSpPr>
        <p:spPr>
          <a:xfrm>
            <a:off x="352425" y="923829"/>
            <a:ext cx="575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D. </a:t>
            </a:r>
            <a:r>
              <a:rPr kumimoji="1" lang="ko-KR" altLang="en-US" sz="2400" dirty="0" err="1">
                <a:latin typeface="EHWA" panose="02000300000000000000" pitchFamily="2" charset="-127"/>
                <a:ea typeface="EHWA" panose="02000300000000000000" pitchFamily="2" charset="-127"/>
              </a:rPr>
              <a:t>비교과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 인턴십 </a:t>
            </a:r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–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기업형</a:t>
            </a:r>
            <a:endParaRPr lang="en-US" altLang="ko-KR" sz="2400" dirty="0">
              <a:latin typeface="이화체" panose="02000300000000000000" pitchFamily="2" charset="-127"/>
              <a:ea typeface="이화체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3257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B5168-BB8F-C884-251E-8B0BD88B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412F5C-298E-F7AB-70B9-22ED7F8F4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0562B-B221-7A49-8A8B-2920C66E5185}" type="slidenum">
              <a:rPr kumimoji="0" lang="ko-KR" altLang="en-US" sz="1108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ko-KR" altLang="en-US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E45C18C-D251-990B-3642-8014DFF85A8D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E2FF780D-CB17-2C32-8303-05DD4B959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739D3F9-57F3-90DC-2224-8DD47B98B9CA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6" descr="Free PowerPoint Check Mark Template - SlideBazaar">
            <a:extLst>
              <a:ext uri="{FF2B5EF4-FFF2-40B4-BE49-F238E27FC236}">
                <a16:creationId xmlns:a16="http://schemas.microsoft.com/office/drawing/2014/main" id="{E084A7A4-E7EC-0CF5-3453-6B8BE0FE7C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9ABBD0-2D9E-424D-DFB3-89E1C8B122C9}"/>
              </a:ext>
            </a:extLst>
          </p:cNvPr>
          <p:cNvSpPr txBox="1"/>
          <p:nvPr/>
        </p:nvSpPr>
        <p:spPr>
          <a:xfrm>
            <a:off x="1676400" y="5231669"/>
            <a:ext cx="670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&lt;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A47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사이버캠퍼스 의류산업학과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A47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학번방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A47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 가입 및 서류 제출 방법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6A47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&gt;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6A47"/>
              </a:solidFill>
              <a:effectLst/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  <a:cs typeface="+mn-cs"/>
            </a:endParaRPr>
          </a:p>
        </p:txBody>
      </p:sp>
      <p:pic>
        <p:nvPicPr>
          <p:cNvPr id="8" name="그림 7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3910B95-87C3-2AF7-BD2F-4DA4EC939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1891040"/>
            <a:ext cx="4362569" cy="3219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7174C7C-DF5B-D5EA-4114-AC194C2F5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981" y="1895208"/>
            <a:ext cx="4362569" cy="321513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DD90B7F-588C-02AC-C10F-DCDD37043FAB}"/>
              </a:ext>
            </a:extLst>
          </p:cNvPr>
          <p:cNvCxnSpPr/>
          <p:nvPr/>
        </p:nvCxnSpPr>
        <p:spPr>
          <a:xfrm flipH="1">
            <a:off x="772668" y="2594914"/>
            <a:ext cx="225552" cy="152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F4BDDC4-8DAD-096F-1E39-C2CCD5D98631}"/>
              </a:ext>
            </a:extLst>
          </p:cNvPr>
          <p:cNvCxnSpPr/>
          <p:nvPr/>
        </p:nvCxnSpPr>
        <p:spPr>
          <a:xfrm flipH="1">
            <a:off x="1450848" y="2157808"/>
            <a:ext cx="225552" cy="152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94E5D39-A3D1-F0C5-962B-7DA8F3A4A5D2}"/>
              </a:ext>
            </a:extLst>
          </p:cNvPr>
          <p:cNvSpPr/>
          <p:nvPr/>
        </p:nvSpPr>
        <p:spPr>
          <a:xfrm>
            <a:off x="1892616" y="2995638"/>
            <a:ext cx="1833564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6F72B6A-066C-C872-C36E-80D2EAB105F6}"/>
              </a:ext>
            </a:extLst>
          </p:cNvPr>
          <p:cNvSpPr/>
          <p:nvPr/>
        </p:nvSpPr>
        <p:spPr>
          <a:xfrm>
            <a:off x="2318444" y="3984683"/>
            <a:ext cx="615256" cy="11256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AA3E10D-A46D-A933-5BD0-E4E4144968F3}"/>
              </a:ext>
            </a:extLst>
          </p:cNvPr>
          <p:cNvSpPr/>
          <p:nvPr/>
        </p:nvSpPr>
        <p:spPr>
          <a:xfrm>
            <a:off x="5760721" y="3300439"/>
            <a:ext cx="3021448" cy="10886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A735BF-E57B-44FB-BABE-476E7603B64D}"/>
              </a:ext>
            </a:extLst>
          </p:cNvPr>
          <p:cNvSpPr txBox="1"/>
          <p:nvPr/>
        </p:nvSpPr>
        <p:spPr>
          <a:xfrm>
            <a:off x="352425" y="923829"/>
            <a:ext cx="575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D. </a:t>
            </a:r>
            <a:r>
              <a:rPr kumimoji="1" lang="ko-KR" altLang="en-US" sz="2400" dirty="0" err="1">
                <a:latin typeface="EHWA" panose="02000300000000000000" pitchFamily="2" charset="-127"/>
                <a:ea typeface="EHWA" panose="02000300000000000000" pitchFamily="2" charset="-127"/>
              </a:rPr>
              <a:t>비교과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 인턴십 </a:t>
            </a:r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–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기업형</a:t>
            </a:r>
            <a:endParaRPr lang="en-US" altLang="ko-KR" sz="2400" dirty="0">
              <a:latin typeface="이화체" panose="02000300000000000000" pitchFamily="2" charset="-127"/>
              <a:ea typeface="이화체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5983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7A2D2-F6E0-F89A-43FD-11425EAC2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91EF42-1292-4258-3DED-208FCE52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8A5F61D-DF61-6F90-51D5-CBBF0609AEFA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F258DE85-4DCF-02BC-8008-23EB522F4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93631A-8CF3-11FF-162B-00B05B3D8B53}"/>
              </a:ext>
            </a:extLst>
          </p:cNvPr>
          <p:cNvSpPr txBox="1"/>
          <p:nvPr/>
        </p:nvSpPr>
        <p:spPr>
          <a:xfrm>
            <a:off x="352424" y="923829"/>
            <a:ext cx="6200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E. </a:t>
            </a:r>
            <a:r>
              <a:rPr kumimoji="1" lang="ko-KR" altLang="en-US" sz="2400" dirty="0" err="1">
                <a:latin typeface="EHWA" panose="02000300000000000000" pitchFamily="2" charset="-127"/>
                <a:ea typeface="EHWA" panose="02000300000000000000" pitchFamily="2" charset="-127"/>
              </a:rPr>
              <a:t>비교과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 인턴십 </a:t>
            </a:r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–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연구형</a:t>
            </a:r>
            <a:endParaRPr lang="en-US" altLang="ko-KR" dirty="0">
              <a:latin typeface="이화체" panose="02000300000000000000" pitchFamily="2" charset="-127"/>
              <a:ea typeface="이화체" panose="020003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F1CD045B-EDBF-3096-1731-0746FC5B15FC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6" descr="Free PowerPoint Check Mark Template - SlideBazaar">
            <a:extLst>
              <a:ext uri="{FF2B5EF4-FFF2-40B4-BE49-F238E27FC236}">
                <a16:creationId xmlns:a16="http://schemas.microsoft.com/office/drawing/2014/main" id="{5442A817-FC76-1D38-820F-206346A830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0CA881-8393-1BC2-4037-2917A22010AD}"/>
              </a:ext>
            </a:extLst>
          </p:cNvPr>
          <p:cNvSpPr txBox="1"/>
          <p:nvPr/>
        </p:nvSpPr>
        <p:spPr>
          <a:xfrm>
            <a:off x="352424" y="1650997"/>
            <a:ext cx="8505826" cy="301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학과에서 인정하는 교수 연구실 또는 실험실에서 정해진 규정에 따라 인턴십 진행</a:t>
            </a:r>
            <a:endParaRPr lang="en-US" altLang="ko-KR" sz="16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연구 지도 교수와 협의하여 연구인턴과정을 진행하거나</a:t>
            </a:r>
            <a:r>
              <a:rPr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16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학석사</a:t>
            </a: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연계과목을 수강하는 경우도 가능함</a:t>
            </a:r>
            <a:endParaRPr lang="en-US" altLang="ko-KR" sz="16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최소 </a:t>
            </a:r>
            <a:r>
              <a:rPr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120</a:t>
            </a: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시간 근무 학년</a:t>
            </a:r>
            <a:r>
              <a:rPr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학기 제한 없음</a:t>
            </a:r>
            <a:endParaRPr lang="en-US" altLang="ko-KR" sz="16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학점으로 인정 불가</a:t>
            </a:r>
            <a:r>
              <a:rPr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단</a:t>
            </a:r>
            <a:r>
              <a:rPr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16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학석사</a:t>
            </a: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연계과목을 수강하는 경우에만 학점 인정</a:t>
            </a:r>
            <a:endParaRPr lang="en-US" altLang="ko-KR" sz="16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인턴십 진행 전 아래 신산업융합대학 </a:t>
            </a:r>
            <a:r>
              <a:rPr lang="ko-KR" altLang="en-US" sz="16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융합커리어센터</a:t>
            </a: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공지사항 확인 필수</a:t>
            </a:r>
            <a:endParaRPr lang="en-US" altLang="ko-KR" sz="16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     </a:t>
            </a:r>
            <a:r>
              <a:rPr lang="ko-Kore-KR" altLang="en-US" sz="1600" dirty="0">
                <a:latin typeface="한컴 고딕" panose="02000500000000000000" pitchFamily="2" charset="-127"/>
                <a:ea typeface="한컴 고딕" panose="02000500000000000000" pitchFamily="2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https://convergence.ewha.ac.kr/convergence/center/notice.do</a:t>
            </a:r>
            <a:r>
              <a:rPr lang="ko-KR" altLang="en-US" sz="1600"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endParaRPr lang="ko-Kore-KR" altLang="en-US" sz="16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FF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3450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E84AB-9D05-EFA8-796C-07AB1A297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5A79B1D-F5FE-08A6-FA41-A7A89ACA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4F3F1C7-C7C6-7870-D878-697B96F01F54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EB6DF545-607F-A32E-44B9-265438631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41DDDA-8509-762C-98C3-C37C3EE52DB7}"/>
              </a:ext>
            </a:extLst>
          </p:cNvPr>
          <p:cNvSpPr txBox="1"/>
          <p:nvPr/>
        </p:nvSpPr>
        <p:spPr>
          <a:xfrm>
            <a:off x="352424" y="692996"/>
            <a:ext cx="5768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E. </a:t>
            </a:r>
            <a:r>
              <a:rPr kumimoji="1" lang="ko-KR" altLang="en-US" sz="2400" dirty="0" err="1">
                <a:latin typeface="EHWA" panose="02000300000000000000" pitchFamily="2" charset="-127"/>
                <a:ea typeface="EHWA" panose="02000300000000000000" pitchFamily="2" charset="-127"/>
              </a:rPr>
              <a:t>비교과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 인턴십 </a:t>
            </a:r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–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연구형</a:t>
            </a:r>
            <a:endParaRPr lang="en-US" altLang="ko-KR" sz="2400" dirty="0">
              <a:latin typeface="이화체" panose="02000300000000000000" pitchFamily="2" charset="-127"/>
              <a:ea typeface="이화체" panose="020003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75275FEA-CA2D-B8C3-8698-A4B4F725B638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6" descr="Free PowerPoint Check Mark Template - SlideBazaar">
            <a:extLst>
              <a:ext uri="{FF2B5EF4-FFF2-40B4-BE49-F238E27FC236}">
                <a16:creationId xmlns:a16="http://schemas.microsoft.com/office/drawing/2014/main" id="{20A54E37-C958-EEE6-F3D7-B2EB795C09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505726" y="25494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D89602-14CA-43AB-A362-FF3614CCD33C}"/>
              </a:ext>
            </a:extLst>
          </p:cNvPr>
          <p:cNvSpPr txBox="1"/>
          <p:nvPr/>
        </p:nvSpPr>
        <p:spPr>
          <a:xfrm>
            <a:off x="352424" y="1312256"/>
            <a:ext cx="8507096" cy="3777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제출 서류 및 제출 방법</a:t>
            </a:r>
            <a:endParaRPr lang="en-US" altLang="ko-KR" sz="1400" dirty="0">
              <a:solidFill>
                <a:srgbClr val="FF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-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인턴십 수행 후 아래의 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① -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④ 서류 스캔본을 사이버캠퍼스 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“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신산업융합대학 </a:t>
            </a:r>
            <a:r>
              <a:rPr lang="ko-KR" altLang="en-US" sz="14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비교과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현장실습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연구형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)”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에 </a:t>
            </a:r>
            <a:endParaRPr lang="en-US" altLang="ko-KR" sz="14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  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제출 한 뒤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14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이수증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발급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(2-3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일 소요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- ① -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④ 서류 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+ </a:t>
            </a:r>
            <a:r>
              <a:rPr lang="ko-KR" altLang="en-US" sz="14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이수증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스캔본을 사이버캠퍼스 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‘e-class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의류산업학과 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00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학번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’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에 업로드  </a:t>
            </a:r>
            <a:endParaRPr lang="en-US" altLang="ko-KR" sz="14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7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  [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제출 서류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]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     </a:t>
            </a:r>
            <a:endParaRPr lang="en-US" altLang="ko-KR" sz="14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①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현장실습 사전교육 </a:t>
            </a:r>
            <a:r>
              <a:rPr lang="ko-KR" altLang="en-US" sz="14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이수증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: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사이버캠퍼스에서 사전교육 수강 후 </a:t>
            </a:r>
            <a:r>
              <a:rPr lang="ko-KR" altLang="en-US" sz="14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이수증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발급</a:t>
            </a:r>
            <a:endParaRPr lang="en-US" altLang="ko-KR" sz="14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②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현장실습 일지 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: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인턴십 진행 담당 교수 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&amp;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현장실습 담당교수 확인 및 서명 필요 </a:t>
            </a:r>
            <a:endParaRPr lang="en-US" altLang="ko-KR" sz="14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③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현장실습 보고서 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: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현장 실습 활동의 주요 내용 및 실습 결과와 자기 평가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그리고 향후 계획</a:t>
            </a:r>
            <a:endParaRPr lang="en-US" altLang="ko-KR" sz="14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④ 현장실습 평가서 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: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연구형 인턴십 진행 교수가 해당 기간 동안 연구인턴으로 근무했음을 확인하고 평가함</a:t>
            </a:r>
            <a:endParaRPr lang="en-US" altLang="ko-KR" sz="14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  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연구인턴으로 실습시간 및 기간 명시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인턴십 진행 교수 날인 필요</a:t>
            </a:r>
            <a:r>
              <a: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  <a:r>
              <a:rPr lang="ko-KR" altLang="en-US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인턴십 진행 교수가 학과 사무실로 직접 </a:t>
            </a:r>
            <a:endParaRPr lang="en-US" altLang="ko-KR" sz="1400" dirty="0">
              <a:solidFill>
                <a:srgbClr val="FF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   </a:t>
            </a:r>
            <a:r>
              <a:rPr lang="ko-KR" altLang="en-US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발송하거나 봉인된 평가서를 학생이 해당 교수로부터 받아 제출함</a:t>
            </a:r>
            <a:endParaRPr lang="en-US" altLang="ko-KR" sz="1400" dirty="0">
              <a:solidFill>
                <a:srgbClr val="FF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240C9C-3839-4B03-AAD9-C3BC284F4CBB}"/>
              </a:ext>
            </a:extLst>
          </p:cNvPr>
          <p:cNvSpPr txBox="1"/>
          <p:nvPr/>
        </p:nvSpPr>
        <p:spPr>
          <a:xfrm>
            <a:off x="352424" y="5793437"/>
            <a:ext cx="35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* </a:t>
            </a:r>
            <a:r>
              <a:rPr lang="ko-KR" altLang="en-US" sz="9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현장실습 일지</a:t>
            </a:r>
            <a:r>
              <a:rPr lang="en-US" altLang="ko-KR" sz="9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9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보고서</a:t>
            </a:r>
            <a:r>
              <a:rPr lang="en-US" altLang="ko-KR" sz="9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9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평가서의 서식은 학과 홈페이지 공지사항 확인</a:t>
            </a:r>
            <a:endParaRPr lang="en-US" altLang="ko-KR" sz="900" dirty="0">
              <a:solidFill>
                <a:srgbClr val="FF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endParaRPr lang="ko-KR" altLang="en-US" sz="900" dirty="0">
              <a:solidFill>
                <a:srgbClr val="FF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EA5430-FDB0-4B12-8C9F-625A603886ED}"/>
              </a:ext>
            </a:extLst>
          </p:cNvPr>
          <p:cNvSpPr txBox="1"/>
          <p:nvPr/>
        </p:nvSpPr>
        <p:spPr>
          <a:xfrm>
            <a:off x="3872275" y="5783382"/>
            <a:ext cx="57764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https://cmsfox.ewha.ac.kr/fashion/board/notice.do</a:t>
            </a:r>
            <a:endParaRPr lang="ko-KR" altLang="en-US" sz="900" dirty="0">
              <a:solidFill>
                <a:srgbClr val="FF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1744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12065-36C6-33C8-1C06-09256F4CC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7BA5449-6058-2A07-ACF9-33505D86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556DED7-006E-94EF-F97D-70AC3C61DBEC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79A05828-335D-FE89-B20B-388AB7095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8457DEB-1F5A-A19C-9FF6-4D3693491C44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6" descr="Free PowerPoint Check Mark Template - SlideBazaar">
            <a:extLst>
              <a:ext uri="{FF2B5EF4-FFF2-40B4-BE49-F238E27FC236}">
                <a16:creationId xmlns:a16="http://schemas.microsoft.com/office/drawing/2014/main" id="{AAB99C4D-9806-FCB5-F306-A20EAD2EC1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148A71-644B-4707-8220-A763447EF2E1}"/>
              </a:ext>
            </a:extLst>
          </p:cNvPr>
          <p:cNvSpPr txBox="1"/>
          <p:nvPr/>
        </p:nvSpPr>
        <p:spPr>
          <a:xfrm>
            <a:off x="352424" y="923829"/>
            <a:ext cx="6200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E. </a:t>
            </a:r>
            <a:r>
              <a:rPr kumimoji="1" lang="ko-KR" altLang="en-US" sz="2400" dirty="0" err="1">
                <a:latin typeface="EHWA" panose="02000300000000000000" pitchFamily="2" charset="-127"/>
                <a:ea typeface="EHWA" panose="02000300000000000000" pitchFamily="2" charset="-127"/>
              </a:rPr>
              <a:t>비교과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 인턴십 </a:t>
            </a:r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–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연구형</a:t>
            </a:r>
            <a:endParaRPr lang="en-US" altLang="ko-KR" dirty="0">
              <a:latin typeface="이화체" panose="02000300000000000000" pitchFamily="2" charset="-127"/>
              <a:ea typeface="이화체" panose="02000300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7E70BE-3F8F-4271-948F-5BB6FDE6A870}"/>
              </a:ext>
            </a:extLst>
          </p:cNvPr>
          <p:cNvSpPr txBox="1"/>
          <p:nvPr/>
        </p:nvSpPr>
        <p:spPr>
          <a:xfrm>
            <a:off x="454485" y="1868402"/>
            <a:ext cx="4342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1D6A4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* </a:t>
            </a:r>
            <a:r>
              <a:rPr lang="ko-KR" altLang="en-US" sz="1100" dirty="0">
                <a:solidFill>
                  <a:srgbClr val="1D6A4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현장실습 일지</a:t>
            </a:r>
            <a:r>
              <a:rPr lang="en-US" altLang="ko-KR" sz="1100" dirty="0">
                <a:solidFill>
                  <a:srgbClr val="1D6A4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1100" dirty="0">
                <a:solidFill>
                  <a:srgbClr val="1D6A4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보고서</a:t>
            </a:r>
            <a:r>
              <a:rPr lang="en-US" altLang="ko-KR" sz="1100" dirty="0">
                <a:solidFill>
                  <a:srgbClr val="1D6A4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1100" dirty="0">
                <a:solidFill>
                  <a:srgbClr val="1D6A4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평가서의 서식은 학과 홈페이지 공지사항 확인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8CDADE-6D86-4360-B03B-B8BD76372DB6}"/>
              </a:ext>
            </a:extLst>
          </p:cNvPr>
          <p:cNvSpPr txBox="1"/>
          <p:nvPr/>
        </p:nvSpPr>
        <p:spPr>
          <a:xfrm>
            <a:off x="4724400" y="1885786"/>
            <a:ext cx="57764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rgbClr val="1D6A44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https://cmsfox.ewha.ac.kr/fashion/board/notice.do</a:t>
            </a:r>
            <a:endParaRPr lang="ko-KR" altLang="en-US" sz="1100" dirty="0">
              <a:solidFill>
                <a:srgbClr val="1D6A44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7A694C0-93FA-456C-B2DF-E0F6512C97D7}"/>
              </a:ext>
            </a:extLst>
          </p:cNvPr>
          <p:cNvGrpSpPr/>
          <p:nvPr/>
        </p:nvGrpSpPr>
        <p:grpSpPr>
          <a:xfrm>
            <a:off x="1342259" y="2256794"/>
            <a:ext cx="5872480" cy="3415260"/>
            <a:chOff x="853440" y="1376045"/>
            <a:chExt cx="7455298" cy="4428197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F01C5489-EC11-4700-89D2-EAB15DE96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3440" y="1376045"/>
              <a:ext cx="7455298" cy="4428197"/>
            </a:xfrm>
            <a:prstGeom prst="rect">
              <a:avLst/>
            </a:prstGeom>
          </p:spPr>
        </p:pic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B694A21-83EC-4CDA-A126-AB8524452151}"/>
                </a:ext>
              </a:extLst>
            </p:cNvPr>
            <p:cNvSpPr/>
            <p:nvPr/>
          </p:nvSpPr>
          <p:spPr>
            <a:xfrm>
              <a:off x="1117600" y="4660900"/>
              <a:ext cx="687832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92EAF4E-B886-4B90-B8A6-72C0FF572302}"/>
              </a:ext>
            </a:extLst>
          </p:cNvPr>
          <p:cNvSpPr txBox="1"/>
          <p:nvPr/>
        </p:nvSpPr>
        <p:spPr>
          <a:xfrm>
            <a:off x="352424" y="1536704"/>
            <a:ext cx="3926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006A47"/>
                </a:solidFill>
              </a:rPr>
              <a:t> </a:t>
            </a:r>
            <a:r>
              <a:rPr lang="en-US" altLang="ko-KR" sz="1200" dirty="0">
                <a:solidFill>
                  <a:srgbClr val="006A47"/>
                </a:solidFill>
              </a:rPr>
              <a:t>&lt;</a:t>
            </a:r>
            <a:r>
              <a:rPr lang="ko-KR" altLang="en-US" sz="1200" dirty="0">
                <a:solidFill>
                  <a:srgbClr val="006A47"/>
                </a:solidFill>
              </a:rPr>
              <a:t>현장실습 일지</a:t>
            </a:r>
            <a:r>
              <a:rPr lang="en-US" altLang="ko-KR" sz="1200" dirty="0">
                <a:solidFill>
                  <a:srgbClr val="006A47"/>
                </a:solidFill>
              </a:rPr>
              <a:t>, </a:t>
            </a:r>
            <a:r>
              <a:rPr lang="ko-KR" altLang="en-US" sz="1200" dirty="0">
                <a:solidFill>
                  <a:srgbClr val="006A47"/>
                </a:solidFill>
              </a:rPr>
              <a:t>보고서</a:t>
            </a:r>
            <a:r>
              <a:rPr lang="en-US" altLang="ko-KR" sz="1200" dirty="0">
                <a:solidFill>
                  <a:srgbClr val="006A47"/>
                </a:solidFill>
              </a:rPr>
              <a:t>, </a:t>
            </a:r>
            <a:r>
              <a:rPr lang="ko-KR" altLang="en-US" sz="1200" dirty="0">
                <a:solidFill>
                  <a:srgbClr val="006A47"/>
                </a:solidFill>
              </a:rPr>
              <a:t>평가서 서식 다운로드 방법</a:t>
            </a:r>
            <a:r>
              <a:rPr lang="en-US" altLang="ko-KR" sz="1200" dirty="0">
                <a:solidFill>
                  <a:srgbClr val="006A47"/>
                </a:solidFill>
              </a:rPr>
              <a:t>&gt;</a:t>
            </a:r>
            <a:endParaRPr lang="ko-KR" altLang="en-US" sz="1200" dirty="0">
              <a:solidFill>
                <a:srgbClr val="006A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55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926FB-4E47-ED33-980C-B22D9843C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1D919D-CE3F-C0DD-3C80-CE89569F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F997921-7A3D-1F8D-671C-C9CDF1FF2361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B092963F-9369-CFFF-5443-DB9A8F1D5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EBF340-DF7B-3063-7B1B-9EC7326131A7}"/>
              </a:ext>
            </a:extLst>
          </p:cNvPr>
          <p:cNvSpPr txBox="1"/>
          <p:nvPr/>
        </p:nvSpPr>
        <p:spPr>
          <a:xfrm>
            <a:off x="352425" y="923829"/>
            <a:ext cx="575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E. </a:t>
            </a:r>
            <a:r>
              <a:rPr kumimoji="1" lang="ko-KR" altLang="en-US" sz="2400" dirty="0" err="1">
                <a:latin typeface="EHWA" panose="02000300000000000000" pitchFamily="2" charset="-127"/>
                <a:ea typeface="EHWA" panose="02000300000000000000" pitchFamily="2" charset="-127"/>
              </a:rPr>
              <a:t>비교과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 인턴십 </a:t>
            </a:r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–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연구형</a:t>
            </a:r>
            <a:endParaRPr lang="en-US" altLang="ko-KR" sz="2400" dirty="0">
              <a:latin typeface="이화체" panose="02000300000000000000" pitchFamily="2" charset="-127"/>
              <a:ea typeface="이화체" panose="020003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5D9E4-FC34-14D3-0328-EA802E92905B}"/>
              </a:ext>
            </a:extLst>
          </p:cNvPr>
          <p:cNvSpPr txBox="1"/>
          <p:nvPr/>
        </p:nvSpPr>
        <p:spPr>
          <a:xfrm>
            <a:off x="352424" y="1650997"/>
            <a:ext cx="8505826" cy="42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진행 프로세스</a:t>
            </a:r>
            <a:endParaRPr lang="en-US" altLang="ko-KR" sz="16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DB8FAE4-EE65-6303-68DE-1B8F02E6A96A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70797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8" name="그룹 1027">
            <a:extLst>
              <a:ext uri="{FF2B5EF4-FFF2-40B4-BE49-F238E27FC236}">
                <a16:creationId xmlns:a16="http://schemas.microsoft.com/office/drawing/2014/main" id="{954AC339-5599-6791-393E-BD746B717FBF}"/>
              </a:ext>
            </a:extLst>
          </p:cNvPr>
          <p:cNvGrpSpPr/>
          <p:nvPr/>
        </p:nvGrpSpPr>
        <p:grpSpPr>
          <a:xfrm>
            <a:off x="347352" y="2283299"/>
            <a:ext cx="8517250" cy="3382610"/>
            <a:chOff x="347351" y="2283299"/>
            <a:chExt cx="8978235" cy="3382610"/>
          </a:xfrm>
        </p:grpSpPr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082B5E9D-3BAE-07D4-7DB4-46729C592603}"/>
                </a:ext>
              </a:extLst>
            </p:cNvPr>
            <p:cNvSpPr/>
            <p:nvPr/>
          </p:nvSpPr>
          <p:spPr>
            <a:xfrm>
              <a:off x="347351" y="2331954"/>
              <a:ext cx="1982116" cy="698645"/>
            </a:xfrm>
            <a:prstGeom prst="roundRect">
              <a:avLst/>
            </a:prstGeom>
            <a:noFill/>
            <a:ln w="9525">
              <a:solidFill>
                <a:srgbClr val="006A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정기공고</a:t>
              </a:r>
              <a:endParaRPr lang="en-US" altLang="ko-KR" sz="14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 algn="ctr"/>
              <a:r>
                <a:rPr lang="en-US" altLang="ko-KR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/ </a:t>
              </a:r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수시공고 </a:t>
              </a: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DFA7229A-E05E-E24E-4465-30B861B31762}"/>
                </a:ext>
              </a:extLst>
            </p:cNvPr>
            <p:cNvSpPr/>
            <p:nvPr/>
          </p:nvSpPr>
          <p:spPr>
            <a:xfrm>
              <a:off x="352262" y="3400608"/>
              <a:ext cx="1977931" cy="2265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공고 확인 후</a:t>
              </a:r>
              <a:endParaRPr lang="en-US" altLang="ko-KR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개별 면담 및 선발</a:t>
              </a:r>
            </a:p>
          </p:txBody>
        </p:sp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9D97BC3F-4957-3CCF-84BC-0634CC519162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>
              <a:off x="2329467" y="2681277"/>
              <a:ext cx="346462" cy="0"/>
            </a:xfrm>
            <a:prstGeom prst="straightConnector1">
              <a:avLst/>
            </a:prstGeom>
            <a:ln>
              <a:solidFill>
                <a:srgbClr val="006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EDE5C00F-8BD0-1344-DF5B-9CF29E9D8595}"/>
                </a:ext>
              </a:extLst>
            </p:cNvPr>
            <p:cNvCxnSpPr>
              <a:cxnSpLocks/>
              <a:stCxn id="33" idx="2"/>
              <a:endCxn id="36" idx="0"/>
            </p:cNvCxnSpPr>
            <p:nvPr/>
          </p:nvCxnSpPr>
          <p:spPr>
            <a:xfrm>
              <a:off x="1338410" y="3030599"/>
              <a:ext cx="2818" cy="370009"/>
            </a:xfrm>
            <a:prstGeom prst="line">
              <a:avLst/>
            </a:prstGeom>
            <a:ln>
              <a:solidFill>
                <a:srgbClr val="006A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A7D883AE-4DCA-613F-A1AD-102363565828}"/>
                </a:ext>
              </a:extLst>
            </p:cNvPr>
            <p:cNvSpPr/>
            <p:nvPr/>
          </p:nvSpPr>
          <p:spPr>
            <a:xfrm>
              <a:off x="2697298" y="2303856"/>
              <a:ext cx="1982116" cy="698645"/>
            </a:xfrm>
            <a:prstGeom prst="roundRect">
              <a:avLst/>
            </a:prstGeom>
            <a:noFill/>
            <a:ln w="9525">
              <a:solidFill>
                <a:srgbClr val="006A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지도교수 </a:t>
              </a:r>
              <a:endParaRPr lang="en-US" altLang="ko-KR" sz="14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 algn="ctr"/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선임 및 상의</a:t>
              </a: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A80D38A8-3737-BA2E-4D17-ED0B5B4B1384}"/>
                </a:ext>
              </a:extLst>
            </p:cNvPr>
            <p:cNvSpPr/>
            <p:nvPr/>
          </p:nvSpPr>
          <p:spPr>
            <a:xfrm>
              <a:off x="2702209" y="3383656"/>
              <a:ext cx="1977931" cy="2265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해당인턴십 진행</a:t>
              </a:r>
              <a:endParaRPr lang="en-US" altLang="ko-KR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관련 지도교수 상담</a:t>
              </a: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BA3D7D3A-4E31-94CC-2CE8-221916F03D2E}"/>
                </a:ext>
              </a:extLst>
            </p:cNvPr>
            <p:cNvCxnSpPr>
              <a:cxnSpLocks/>
              <a:stCxn id="24" idx="2"/>
              <a:endCxn id="25" idx="0"/>
            </p:cNvCxnSpPr>
            <p:nvPr/>
          </p:nvCxnSpPr>
          <p:spPr>
            <a:xfrm>
              <a:off x="3688356" y="3002501"/>
              <a:ext cx="2818" cy="381155"/>
            </a:xfrm>
            <a:prstGeom prst="line">
              <a:avLst/>
            </a:prstGeom>
            <a:ln>
              <a:solidFill>
                <a:srgbClr val="006A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4D43D058-E1ED-6B64-0526-A63547C6180F}"/>
                </a:ext>
              </a:extLst>
            </p:cNvPr>
            <p:cNvSpPr/>
            <p:nvPr/>
          </p:nvSpPr>
          <p:spPr>
            <a:xfrm>
              <a:off x="7342744" y="2295935"/>
              <a:ext cx="1982116" cy="698645"/>
            </a:xfrm>
            <a:prstGeom prst="roundRect">
              <a:avLst/>
            </a:prstGeom>
            <a:noFill/>
            <a:ln w="9525">
              <a:solidFill>
                <a:srgbClr val="006A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사이버캠퍼스 </a:t>
              </a:r>
              <a:endParaRPr lang="en-US" altLang="ko-KR" sz="14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 algn="ctr"/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수강신청 및 승인</a:t>
              </a: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272E84B0-D0A2-DE81-874D-FECDDBB09831}"/>
                </a:ext>
              </a:extLst>
            </p:cNvPr>
            <p:cNvSpPr/>
            <p:nvPr/>
          </p:nvSpPr>
          <p:spPr>
            <a:xfrm>
              <a:off x="7347655" y="3375735"/>
              <a:ext cx="1977931" cy="2265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사이버캠퍼스</a:t>
              </a:r>
              <a:endPara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→ </a:t>
              </a:r>
              <a:r>
                <a:rPr lang="ko-KR" altLang="en-US" sz="1400" dirty="0" err="1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비교과</a:t>
              </a: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과정</a:t>
              </a:r>
              <a:endPara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→ 수강신청</a:t>
              </a:r>
              <a:endPara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→ 현장실습 검색</a:t>
              </a:r>
              <a:endPara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→ 신산업융합대학 </a:t>
              </a:r>
              <a:r>
                <a:rPr lang="ko-KR" altLang="en-US" sz="13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비교과현장실습</a:t>
              </a:r>
              <a:r>
                <a:rPr lang="en-US" altLang="ko-KR" sz="13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(</a:t>
              </a:r>
              <a:r>
                <a:rPr lang="ko-KR" altLang="en-US" sz="13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연구형</a:t>
              </a:r>
              <a:r>
                <a:rPr lang="en-US" altLang="ko-KR" sz="13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)</a:t>
              </a:r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8BED03B4-F752-5C9E-C6C8-4C6CC8C0E709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8333803" y="2994580"/>
              <a:ext cx="2818" cy="381155"/>
            </a:xfrm>
            <a:prstGeom prst="line">
              <a:avLst/>
            </a:prstGeom>
            <a:ln>
              <a:solidFill>
                <a:srgbClr val="006A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A8F7BF1A-84DD-B073-4164-314E81117760}"/>
                </a:ext>
              </a:extLst>
            </p:cNvPr>
            <p:cNvCxnSpPr>
              <a:cxnSpLocks/>
            </p:cNvCxnSpPr>
            <p:nvPr/>
          </p:nvCxnSpPr>
          <p:spPr>
            <a:xfrm>
              <a:off x="4679414" y="2680314"/>
              <a:ext cx="326378" cy="0"/>
            </a:xfrm>
            <a:prstGeom prst="straightConnector1">
              <a:avLst/>
            </a:prstGeom>
            <a:ln>
              <a:solidFill>
                <a:srgbClr val="006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사각형: 둥근 모서리 62">
              <a:extLst>
                <a:ext uri="{FF2B5EF4-FFF2-40B4-BE49-F238E27FC236}">
                  <a16:creationId xmlns:a16="http://schemas.microsoft.com/office/drawing/2014/main" id="{E11E33B7-2B4D-F61B-2C83-F6B7E55CACFC}"/>
                </a:ext>
              </a:extLst>
            </p:cNvPr>
            <p:cNvSpPr/>
            <p:nvPr/>
          </p:nvSpPr>
          <p:spPr>
            <a:xfrm>
              <a:off x="5037068" y="2283299"/>
              <a:ext cx="1982116" cy="698645"/>
            </a:xfrm>
            <a:prstGeom prst="roundRect">
              <a:avLst/>
            </a:prstGeom>
            <a:noFill/>
            <a:ln w="9525">
              <a:solidFill>
                <a:srgbClr val="006A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사전직무 교육이수</a:t>
              </a:r>
            </a:p>
          </p:txBody>
        </p:sp>
        <p:sp>
          <p:nvSpPr>
            <p:cNvPr id="1024" name="직사각형 1023">
              <a:extLst>
                <a:ext uri="{FF2B5EF4-FFF2-40B4-BE49-F238E27FC236}">
                  <a16:creationId xmlns:a16="http://schemas.microsoft.com/office/drawing/2014/main" id="{1948D788-AB64-3244-BA9D-296199F6D153}"/>
                </a:ext>
              </a:extLst>
            </p:cNvPr>
            <p:cNvSpPr/>
            <p:nvPr/>
          </p:nvSpPr>
          <p:spPr>
            <a:xfrm>
              <a:off x="5041979" y="3363099"/>
              <a:ext cx="1977931" cy="2265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사이버캠퍼스</a:t>
              </a:r>
              <a:endPara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→ </a:t>
              </a:r>
              <a:r>
                <a:rPr lang="ko-KR" altLang="en-US" sz="1400" dirty="0" err="1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비교과</a:t>
              </a: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과정</a:t>
              </a:r>
              <a:endPara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→ 사전직무교육 검색</a:t>
              </a:r>
              <a:endPara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→ 수강신청</a:t>
              </a:r>
              <a:r>
                <a:rPr lang="en-US" altLang="ko-KR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, </a:t>
              </a: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수강</a:t>
              </a:r>
              <a:endPara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→ </a:t>
              </a:r>
              <a:r>
                <a:rPr lang="ko-KR" altLang="en-US" sz="1400" dirty="0" err="1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이수증</a:t>
              </a: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출력</a:t>
              </a:r>
              <a:endPara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endParaRPr lang="ko-KR" altLang="en-US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</p:txBody>
        </p:sp>
        <p:cxnSp>
          <p:nvCxnSpPr>
            <p:cNvPr id="1025" name="직선 연결선 1024">
              <a:extLst>
                <a:ext uri="{FF2B5EF4-FFF2-40B4-BE49-F238E27FC236}">
                  <a16:creationId xmlns:a16="http://schemas.microsoft.com/office/drawing/2014/main" id="{A71D0778-EF4A-5ED2-A5AD-099BB0D2A266}"/>
                </a:ext>
              </a:extLst>
            </p:cNvPr>
            <p:cNvCxnSpPr>
              <a:cxnSpLocks/>
              <a:stCxn id="63" idx="2"/>
              <a:endCxn id="1024" idx="0"/>
            </p:cNvCxnSpPr>
            <p:nvPr/>
          </p:nvCxnSpPr>
          <p:spPr>
            <a:xfrm>
              <a:off x="6028126" y="2981944"/>
              <a:ext cx="2818" cy="381155"/>
            </a:xfrm>
            <a:prstGeom prst="line">
              <a:avLst/>
            </a:prstGeom>
            <a:ln>
              <a:solidFill>
                <a:srgbClr val="006A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직선 화살표 연결선 1026">
              <a:extLst>
                <a:ext uri="{FF2B5EF4-FFF2-40B4-BE49-F238E27FC236}">
                  <a16:creationId xmlns:a16="http://schemas.microsoft.com/office/drawing/2014/main" id="{62ECEEAC-92C4-238E-CC1D-D49EFB04BD86}"/>
                </a:ext>
              </a:extLst>
            </p:cNvPr>
            <p:cNvCxnSpPr>
              <a:cxnSpLocks/>
            </p:cNvCxnSpPr>
            <p:nvPr/>
          </p:nvCxnSpPr>
          <p:spPr>
            <a:xfrm>
              <a:off x="7019184" y="2659015"/>
              <a:ext cx="326378" cy="0"/>
            </a:xfrm>
            <a:prstGeom prst="straightConnector1">
              <a:avLst/>
            </a:prstGeom>
            <a:ln>
              <a:solidFill>
                <a:srgbClr val="006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0551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A7C3B-F025-F4EA-FBE2-91F7501DC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0FBB1A2-29A4-6069-F8B5-E237965D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5EC6BA1-ECA5-F088-580A-9C5369FE1FDD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449CA05E-E695-4186-B9F4-6EA5BC2E6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7DEE5F-BEA1-3ED6-39A7-A6CCDC6C5CC8}"/>
              </a:ext>
            </a:extLst>
          </p:cNvPr>
          <p:cNvSpPr txBox="1"/>
          <p:nvPr/>
        </p:nvSpPr>
        <p:spPr>
          <a:xfrm>
            <a:off x="352425" y="923829"/>
            <a:ext cx="575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E. </a:t>
            </a:r>
            <a:r>
              <a:rPr kumimoji="1" lang="ko-KR" altLang="en-US" sz="2400" dirty="0" err="1">
                <a:latin typeface="EHWA" panose="02000300000000000000" pitchFamily="2" charset="-127"/>
                <a:ea typeface="EHWA" panose="02000300000000000000" pitchFamily="2" charset="-127"/>
              </a:rPr>
              <a:t>비교과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 인턴십 </a:t>
            </a:r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–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연구형</a:t>
            </a:r>
            <a:endParaRPr lang="en-US" altLang="ko-KR" sz="2400" dirty="0">
              <a:latin typeface="이화체" panose="02000300000000000000" pitchFamily="2" charset="-127"/>
              <a:ea typeface="이화체" panose="020003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28C42346-B5DC-AD92-2878-B074F3322CFC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5309B1E-0556-BCEC-3B69-E803EC6F2613}"/>
              </a:ext>
            </a:extLst>
          </p:cNvPr>
          <p:cNvSpPr txBox="1"/>
          <p:nvPr/>
        </p:nvSpPr>
        <p:spPr>
          <a:xfrm>
            <a:off x="352424" y="1650997"/>
            <a:ext cx="8505826" cy="42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진행 프로세스</a:t>
            </a:r>
            <a:endParaRPr lang="en-US" altLang="ko-KR" sz="16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3" name="AutoShape 6" descr="Free PowerPoint Check Mark Template - SlideBazaar">
            <a:extLst>
              <a:ext uri="{FF2B5EF4-FFF2-40B4-BE49-F238E27FC236}">
                <a16:creationId xmlns:a16="http://schemas.microsoft.com/office/drawing/2014/main" id="{68922AB0-4C2D-8094-197F-466C449D31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0628" y="8442760"/>
            <a:ext cx="208556" cy="3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D78BE4FE-436E-B5A5-302B-AF51CC76DED0}"/>
              </a:ext>
            </a:extLst>
          </p:cNvPr>
          <p:cNvGrpSpPr/>
          <p:nvPr/>
        </p:nvGrpSpPr>
        <p:grpSpPr>
          <a:xfrm>
            <a:off x="546338" y="2272147"/>
            <a:ext cx="8140462" cy="3492974"/>
            <a:chOff x="546338" y="2272147"/>
            <a:chExt cx="7663598" cy="3492974"/>
          </a:xfrm>
        </p:grpSpPr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98FB0248-DDA5-A69A-1A9B-46B57333D5EB}"/>
                </a:ext>
              </a:extLst>
            </p:cNvPr>
            <p:cNvSpPr/>
            <p:nvPr/>
          </p:nvSpPr>
          <p:spPr>
            <a:xfrm>
              <a:off x="2956494" y="2284081"/>
              <a:ext cx="2681917" cy="698645"/>
            </a:xfrm>
            <a:prstGeom prst="roundRect">
              <a:avLst/>
            </a:prstGeom>
            <a:noFill/>
            <a:ln w="9525">
              <a:solidFill>
                <a:srgbClr val="006A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인턴십 관련서류 사이버캠퍼스 업로드 및 </a:t>
              </a:r>
              <a:r>
                <a:rPr lang="ko-KR" altLang="en-US" sz="1400" dirty="0" err="1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이수증</a:t>
              </a:r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발급</a:t>
              </a: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D37ED301-075F-0BF9-E478-2263440BFEB8}"/>
                </a:ext>
              </a:extLst>
            </p:cNvPr>
            <p:cNvSpPr/>
            <p:nvPr/>
          </p:nvSpPr>
          <p:spPr>
            <a:xfrm>
              <a:off x="2956494" y="3373367"/>
              <a:ext cx="2676254" cy="23917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</a:t>
              </a:r>
              <a:r>
                <a:rPr lang="ko-KR" altLang="en-US" sz="12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사이버캠퍼스 신산업융합대학 비교과현장실습</a:t>
              </a:r>
              <a:r>
                <a:rPr lang="en-US" altLang="ko-KR" sz="12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(</a:t>
              </a:r>
              <a:r>
                <a:rPr lang="ko-KR" altLang="en-US" sz="12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기업형</a:t>
              </a:r>
              <a:r>
                <a:rPr lang="en-US" altLang="ko-KR" sz="12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)</a:t>
              </a:r>
              <a:r>
                <a:rPr lang="ko-KR" altLang="en-US" sz="12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에 </a:t>
              </a:r>
              <a:endParaRPr lang="en-US" altLang="ko-KR" sz="12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2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아래 서류 업로드 후 </a:t>
              </a:r>
              <a:r>
                <a:rPr lang="ko-KR" altLang="en-US" sz="1200" dirty="0" err="1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이수증</a:t>
              </a:r>
              <a:r>
                <a:rPr lang="ko-KR" altLang="en-US" sz="12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발급</a:t>
              </a:r>
              <a:endParaRPr lang="en-US" altLang="ko-KR" sz="12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          ① </a:t>
              </a: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사전교육 </a:t>
              </a:r>
              <a:r>
                <a:rPr lang="ko-KR" altLang="en-US" sz="1400" dirty="0" err="1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이수증</a:t>
              </a:r>
              <a:endPara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          ② </a:t>
              </a: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현장실습 일지</a:t>
              </a:r>
              <a:endPara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          ③ 현장실습 보고서</a:t>
              </a:r>
              <a:endParaRPr lang="en-US" altLang="ko-KR" sz="14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          ④ 현장실습 평가서</a:t>
              </a:r>
            </a:p>
          </p:txBody>
        </p: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AC65EA3E-6B4E-73CC-3998-405281F22542}"/>
                </a:ext>
              </a:extLst>
            </p:cNvPr>
            <p:cNvCxnSpPr>
              <a:cxnSpLocks/>
              <a:stCxn id="35" idx="2"/>
              <a:endCxn id="42" idx="0"/>
            </p:cNvCxnSpPr>
            <p:nvPr/>
          </p:nvCxnSpPr>
          <p:spPr>
            <a:xfrm flipH="1">
              <a:off x="4294621" y="2982726"/>
              <a:ext cx="2832" cy="390641"/>
            </a:xfrm>
            <a:prstGeom prst="line">
              <a:avLst/>
            </a:prstGeom>
            <a:ln>
              <a:solidFill>
                <a:srgbClr val="006A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E561355A-9BB0-0549-26F8-BCD13186BCE4}"/>
                </a:ext>
              </a:extLst>
            </p:cNvPr>
            <p:cNvSpPr/>
            <p:nvPr/>
          </p:nvSpPr>
          <p:spPr>
            <a:xfrm>
              <a:off x="6004884" y="2272147"/>
              <a:ext cx="2205052" cy="698645"/>
            </a:xfrm>
            <a:prstGeom prst="roundRect">
              <a:avLst/>
            </a:prstGeom>
            <a:noFill/>
            <a:ln w="9525">
              <a:solidFill>
                <a:srgbClr val="006A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① - </a:t>
              </a:r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④ 서류 </a:t>
              </a:r>
              <a:r>
                <a:rPr lang="en-US" altLang="ko-KR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+ </a:t>
              </a:r>
              <a:r>
                <a:rPr lang="ko-KR" altLang="en-US" sz="1400" dirty="0" err="1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이수증</a:t>
              </a:r>
              <a:endParaRPr lang="en-US" altLang="ko-KR" sz="140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 algn="ctr"/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사이버캠퍼스 </a:t>
              </a:r>
              <a:r>
                <a:rPr lang="ko-KR" altLang="en-US" sz="1400" dirty="0" err="1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학번방</a:t>
              </a:r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제출</a:t>
              </a: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13B0B0C9-EEA2-39E2-BB4C-F0DEB733CAB6}"/>
                </a:ext>
              </a:extLst>
            </p:cNvPr>
            <p:cNvSpPr/>
            <p:nvPr/>
          </p:nvSpPr>
          <p:spPr>
            <a:xfrm>
              <a:off x="6004883" y="3361433"/>
              <a:ext cx="2199388" cy="23917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3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사이버캠퍼스 </a:t>
              </a:r>
              <a:r>
                <a:rPr lang="en-US" altLang="ko-KR" sz="13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e-class 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ko-KR" sz="13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</a:t>
              </a:r>
              <a:r>
                <a:rPr lang="ko-KR" altLang="en-US" sz="13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학번방에 해당서류 </a:t>
              </a:r>
              <a:endParaRPr lang="en-US" altLang="ko-KR" sz="13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300" dirty="0" err="1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스캔본</a:t>
              </a:r>
              <a:r>
                <a:rPr lang="ko-KR" altLang="en-US" sz="1300" dirty="0">
                  <a:solidFill>
                    <a:srgbClr val="FF0000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업로드</a:t>
              </a:r>
              <a:endParaRPr lang="en-US" altLang="ko-KR" sz="13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endParaRPr>
            </a:p>
          </p:txBody>
        </p: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982D127D-4E9E-C936-BA7F-C50F762F8D5D}"/>
                </a:ext>
              </a:extLst>
            </p:cNvPr>
            <p:cNvCxnSpPr>
              <a:cxnSpLocks/>
              <a:stCxn id="22" idx="2"/>
              <a:endCxn id="23" idx="0"/>
            </p:cNvCxnSpPr>
            <p:nvPr/>
          </p:nvCxnSpPr>
          <p:spPr>
            <a:xfrm flipH="1">
              <a:off x="7104577" y="2970792"/>
              <a:ext cx="2833" cy="390641"/>
            </a:xfrm>
            <a:prstGeom prst="line">
              <a:avLst/>
            </a:prstGeom>
            <a:ln>
              <a:solidFill>
                <a:srgbClr val="006A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3306FE5D-C2B9-1142-856E-971213DF7425}"/>
                </a:ext>
              </a:extLst>
            </p:cNvPr>
            <p:cNvSpPr/>
            <p:nvPr/>
          </p:nvSpPr>
          <p:spPr>
            <a:xfrm>
              <a:off x="546338" y="2284081"/>
              <a:ext cx="2052813" cy="698645"/>
            </a:xfrm>
            <a:prstGeom prst="roundRect">
              <a:avLst/>
            </a:prstGeom>
            <a:noFill/>
            <a:ln w="9525">
              <a:solidFill>
                <a:srgbClr val="006A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 인턴십 수행</a:t>
              </a:r>
              <a:r>
                <a:rPr lang="en-US" altLang="ko-KR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, </a:t>
              </a:r>
              <a:r>
                <a:rPr lang="ko-KR" altLang="en-US" sz="1400" dirty="0">
                  <a:solidFill>
                    <a:srgbClr val="006A47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종료</a:t>
              </a: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E84A6E69-ED0C-CE76-B66F-5D1F1B0BC3CB}"/>
                </a:ext>
              </a:extLst>
            </p:cNvPr>
            <p:cNvSpPr/>
            <p:nvPr/>
          </p:nvSpPr>
          <p:spPr>
            <a:xfrm>
              <a:off x="550672" y="3363882"/>
              <a:ext cx="2048479" cy="23917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기업</a:t>
              </a:r>
              <a:r>
                <a:rPr lang="en-US" altLang="ko-KR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, </a:t>
              </a: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기관</a:t>
              </a:r>
              <a:r>
                <a:rPr lang="en-US" altLang="ko-KR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, </a:t>
              </a:r>
              <a:r>
                <a:rPr lang="ko-KR" altLang="en-US" sz="1400" dirty="0">
                  <a:solidFill>
                    <a:schemeClr val="tx1"/>
                  </a:solidFill>
                  <a:latin typeface="한컴 고딕" panose="02000500000000000000" pitchFamily="2" charset="-127"/>
                  <a:ea typeface="한컴 고딕" panose="02000500000000000000" pitchFamily="2" charset="-127"/>
                </a:rPr>
                <a:t>교내 기관과 개별적으로 접촉하여 정해진 규정에 따라 자율 인턴십 진행</a:t>
              </a:r>
            </a:p>
          </p:txBody>
        </p: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224E62E5-48CF-18CA-8B83-43A7CAA1BEF1}"/>
                </a:ext>
              </a:extLst>
            </p:cNvPr>
            <p:cNvCxnSpPr>
              <a:cxnSpLocks/>
              <a:stCxn id="46" idx="2"/>
              <a:endCxn id="48" idx="0"/>
            </p:cNvCxnSpPr>
            <p:nvPr/>
          </p:nvCxnSpPr>
          <p:spPr>
            <a:xfrm>
              <a:off x="1572745" y="2982726"/>
              <a:ext cx="2168" cy="381156"/>
            </a:xfrm>
            <a:prstGeom prst="line">
              <a:avLst/>
            </a:prstGeom>
            <a:ln>
              <a:solidFill>
                <a:srgbClr val="006A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화살표 연결선 49">
              <a:extLst>
                <a:ext uri="{FF2B5EF4-FFF2-40B4-BE49-F238E27FC236}">
                  <a16:creationId xmlns:a16="http://schemas.microsoft.com/office/drawing/2014/main" id="{A1B84756-C216-D459-D75A-91B00217A3A3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2599151" y="2632509"/>
              <a:ext cx="357343" cy="895"/>
            </a:xfrm>
            <a:prstGeom prst="straightConnector1">
              <a:avLst/>
            </a:prstGeom>
            <a:ln>
              <a:solidFill>
                <a:srgbClr val="006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화살표 연결선 51">
              <a:extLst>
                <a:ext uri="{FF2B5EF4-FFF2-40B4-BE49-F238E27FC236}">
                  <a16:creationId xmlns:a16="http://schemas.microsoft.com/office/drawing/2014/main" id="{D35ACDFF-3B41-190F-ACC4-6876CBADF9FC}"/>
                </a:ext>
              </a:extLst>
            </p:cNvPr>
            <p:cNvCxnSpPr>
              <a:cxnSpLocks/>
            </p:cNvCxnSpPr>
            <p:nvPr/>
          </p:nvCxnSpPr>
          <p:spPr>
            <a:xfrm>
              <a:off x="5645767" y="2632509"/>
              <a:ext cx="357343" cy="895"/>
            </a:xfrm>
            <a:prstGeom prst="straightConnector1">
              <a:avLst/>
            </a:prstGeom>
            <a:ln>
              <a:solidFill>
                <a:srgbClr val="006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139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A0B961-2EE9-47EC-A139-9B5B12F9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85CA0C8-7BF5-40F0-8540-7C7232939BAB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7F239ED4-B813-47FB-B3DC-6CBE41706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9602BF-A2B9-4E0C-9D19-0E9F9A767ECF}"/>
              </a:ext>
            </a:extLst>
          </p:cNvPr>
          <p:cNvSpPr txBox="1"/>
          <p:nvPr/>
        </p:nvSpPr>
        <p:spPr>
          <a:xfrm>
            <a:off x="352425" y="92382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1.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인턴십의 목적과 운영지침</a:t>
            </a:r>
            <a:endParaRPr lang="ko-KR" altLang="en-US" sz="24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B50868F-6DF3-484F-8562-BB3877FD012E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6161FE-6A20-4158-8CF3-BB1528C0046D}"/>
              </a:ext>
            </a:extLst>
          </p:cNvPr>
          <p:cNvSpPr txBox="1"/>
          <p:nvPr/>
        </p:nvSpPr>
        <p:spPr>
          <a:xfrm>
            <a:off x="352424" y="1634893"/>
            <a:ext cx="8547736" cy="2734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목적 </a:t>
            </a:r>
            <a:r>
              <a:rPr kumimoji="1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: </a:t>
            </a: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현장실습 활성화를 통한 직무능력 배양 및 취업 경쟁력 제고</a:t>
            </a:r>
            <a:endParaRPr lang="en-US" altLang="ko-KR" sz="1600" dirty="0">
              <a:solidFill>
                <a:prstClr val="black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졸업이수요건에</a:t>
            </a: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 현장실습 이수 포함</a:t>
            </a:r>
            <a:endParaRPr kumimoji="1" lang="en-US" altLang="ko-K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       현장실습 이수한 학생만이 학칙 제</a:t>
            </a:r>
            <a:r>
              <a:rPr kumimoji="1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51</a:t>
            </a:r>
            <a:r>
              <a:rPr kumimoji="1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조의 학과</a:t>
            </a:r>
            <a:r>
              <a:rPr kumimoji="1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kumimoji="1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전공별</a:t>
            </a:r>
            <a:r>
              <a:rPr kumimoji="1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) </a:t>
            </a:r>
            <a:r>
              <a:rPr kumimoji="1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졸업자격평가</a:t>
            </a:r>
            <a:r>
              <a:rPr kumimoji="1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kumimoji="1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졸업논문</a:t>
            </a:r>
            <a:r>
              <a:rPr kumimoji="1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/</a:t>
            </a:r>
            <a:r>
              <a:rPr kumimoji="1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졸업종합시험</a:t>
            </a:r>
            <a:r>
              <a:rPr kumimoji="1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/</a:t>
            </a:r>
            <a:r>
              <a:rPr kumimoji="1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실기발표 등</a:t>
            </a:r>
            <a:r>
              <a:rPr kumimoji="1" lang="en-US" altLang="ko-K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  <a:r>
              <a:rPr kumimoji="1" lang="ko-KR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에 응시할 수 있음</a:t>
            </a:r>
            <a:r>
              <a:rPr kumimoji="1" lang="en-US" altLang="ko-KR" sz="12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   </a:t>
            </a: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en-US" altLang="ko-KR" sz="1200" i="1" u="sng" dirty="0">
                <a:solidFill>
                  <a:schemeClr val="bg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      </a:t>
            </a:r>
            <a:r>
              <a:rPr lang="en-US" altLang="ko-KR" sz="1200" u="sng" dirty="0">
                <a:solidFill>
                  <a:srgbClr val="00A94C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lang="ko-KR" altLang="en-US" sz="1200" u="sng" dirty="0" err="1">
                <a:solidFill>
                  <a:srgbClr val="00A94C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학과내규</a:t>
            </a:r>
            <a:r>
              <a:rPr lang="en-US" altLang="ko-KR" sz="1200" u="sng" dirty="0">
                <a:solidFill>
                  <a:srgbClr val="00A94C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) </a:t>
            </a:r>
            <a:r>
              <a:rPr lang="ko-KR" altLang="en-US" sz="12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현장실습을 이수하기 전이라도 졸업자격평가에 해당하는 패션프로젝트</a:t>
            </a:r>
            <a:r>
              <a:rPr lang="en-US" altLang="ko-KR" sz="12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lang="ko-KR" altLang="en-US" sz="12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캡스톤디자인</a:t>
            </a:r>
            <a:r>
              <a:rPr lang="en-US" altLang="ko-KR" sz="12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) </a:t>
            </a:r>
            <a:r>
              <a:rPr lang="ko-KR" altLang="en-US" sz="12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과목은 수강할 수 있음</a:t>
            </a:r>
            <a:endParaRPr lang="en-US" altLang="ko-KR" sz="12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적용대상 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: </a:t>
            </a:r>
            <a:r>
              <a:rPr lang="ko-KR" altLang="en-US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의류산업학과 </a:t>
            </a:r>
            <a:r>
              <a:rPr lang="ko-KR" altLang="en-US" sz="1600" dirty="0" err="1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주전공</a:t>
            </a:r>
            <a:r>
              <a:rPr lang="ko-KR" altLang="en-US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 재학생</a:t>
            </a:r>
            <a:endParaRPr lang="en-US" altLang="ko-KR" sz="1600" dirty="0">
              <a:effectLst/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       </a:t>
            </a:r>
            <a:r>
              <a:rPr lang="ko-KR" altLang="en-US" sz="12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복</a:t>
            </a:r>
            <a:r>
              <a:rPr lang="ko-KR" altLang="en-US" sz="12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수 전공생과 정원 외 외국인 학생은 적용대상에서 제외</a:t>
            </a:r>
            <a:endParaRPr lang="en-US" altLang="ko-KR" sz="1600" dirty="0">
              <a:effectLst/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재학 중 이수한 현장실습에 대하여는 졸업자격평가 신청 전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(4</a:t>
            </a:r>
            <a:r>
              <a:rPr lang="ko-KR" altLang="en-US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월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/10</a:t>
            </a:r>
            <a:r>
              <a:rPr lang="ko-KR" altLang="en-US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월</a:t>
            </a:r>
            <a:r>
              <a:rPr lang="en-US" altLang="ko-KR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  <a:r>
              <a:rPr lang="ko-KR" altLang="en-US" sz="1600" dirty="0"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까지만 인정됨</a:t>
            </a:r>
            <a:endParaRPr lang="en-US" altLang="ko-KR" sz="1600" dirty="0">
              <a:effectLst/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    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(5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월초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/11</a:t>
            </a:r>
            <a:r>
              <a:rPr lang="ko-KR" altLang="en-US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월초 졸업요건 확인 진행</a:t>
            </a:r>
            <a:r>
              <a:rPr lang="en-US" altLang="ko-KR" sz="14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  <a:endParaRPr lang="en-US" altLang="ko-KR" sz="11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3" name="AutoShape 6" descr="Free PowerPoint Check Mark Template - SlideBazaar">
            <a:extLst>
              <a:ext uri="{FF2B5EF4-FFF2-40B4-BE49-F238E27FC236}">
                <a16:creationId xmlns:a16="http://schemas.microsoft.com/office/drawing/2014/main" id="{BE73A2B1-00E7-4674-828F-0EDF7D03A7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33D6D113-0092-4BCE-8D95-9824A798B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1" y="2477210"/>
            <a:ext cx="163831" cy="15385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44DD94F-5285-45D8-A5D1-10C4FCBCB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3" y="2760461"/>
            <a:ext cx="163831" cy="15385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0E2F7B42-9462-4618-A58C-FE691786A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2" y="3361737"/>
            <a:ext cx="163831" cy="1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35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EE327-BB5B-965D-B966-C6549A400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46A7D67-35D6-C014-DD15-28391317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C5A25D8-84CF-D831-0AFF-B8CE99AA1296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E88864E2-9DAB-61F9-2AAB-41BEFE867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D54B120-A7EE-0B9D-80CA-A551966E598E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>
            <a:extLst>
              <a:ext uri="{FF2B5EF4-FFF2-40B4-BE49-F238E27FC236}">
                <a16:creationId xmlns:a16="http://schemas.microsoft.com/office/drawing/2014/main" id="{92C4180A-89F3-4775-8E27-758430CF3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900" y="2486007"/>
            <a:ext cx="4470082" cy="34096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883130-77DC-4F52-9BCA-740C94951C33}"/>
              </a:ext>
            </a:extLst>
          </p:cNvPr>
          <p:cNvSpPr txBox="1"/>
          <p:nvPr/>
        </p:nvSpPr>
        <p:spPr>
          <a:xfrm>
            <a:off x="731519" y="1711440"/>
            <a:ext cx="7874000" cy="1266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사이버캠퍼스 </a:t>
            </a:r>
            <a:r>
              <a:rPr lang="ko-KR" altLang="en-US" sz="1400" dirty="0"/>
              <a:t>⇨ </a:t>
            </a:r>
            <a: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왼쪽 ‘</a:t>
            </a:r>
            <a:r>
              <a:rPr lang="ko-KR" altLang="en-US" sz="1200" b="0" dirty="0" err="1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비교과과정’의</a:t>
            </a:r>
            <a: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 수강신청 클릭 </a:t>
            </a:r>
            <a:endParaRPr lang="en-US" altLang="ko-KR" sz="1200" b="0" dirty="0">
              <a:solidFill>
                <a:srgbClr val="333333"/>
              </a:solidFill>
              <a:effectLst/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/>
              <a:t>⇨ </a:t>
            </a:r>
            <a:r>
              <a:rPr lang="en-US" altLang="ko-KR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‘</a:t>
            </a:r>
            <a: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사전직무교육’ 검색 </a:t>
            </a:r>
            <a:r>
              <a:rPr lang="ko-KR" altLang="en-US" sz="1400" dirty="0"/>
              <a:t>⇨ </a:t>
            </a:r>
            <a:r>
              <a:rPr lang="en-US" altLang="ko-KR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해당 과정 수강신청완료 </a:t>
            </a:r>
            <a:r>
              <a:rPr lang="ko-KR" altLang="en-US" sz="1400" dirty="0"/>
              <a:t>⇨ </a:t>
            </a:r>
            <a: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수강 후 </a:t>
            </a:r>
            <a:r>
              <a:rPr lang="ko-KR" altLang="en-US" sz="1200" b="0" dirty="0" err="1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이수증</a:t>
            </a:r>
            <a: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 출력</a:t>
            </a:r>
          </a:p>
          <a:p>
            <a:pPr>
              <a:lnSpc>
                <a:spcPct val="150000"/>
              </a:lnSpc>
              <a:buNone/>
            </a:pPr>
            <a:br>
              <a:rPr lang="ko-KR" altLang="en-US" sz="1200" b="0" dirty="0">
                <a:solidFill>
                  <a:srgbClr val="33333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</a:br>
            <a:endParaRPr lang="ko-KR" altLang="en-US" sz="12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AFE451FC-5167-4F75-B3CE-8DFEA1917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81" y="1863787"/>
            <a:ext cx="163831" cy="1538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9A1992-1374-4311-AFD4-0ADC25A6477D}"/>
              </a:ext>
            </a:extLst>
          </p:cNvPr>
          <p:cNvSpPr txBox="1"/>
          <p:nvPr/>
        </p:nvSpPr>
        <p:spPr>
          <a:xfrm>
            <a:off x="352424" y="1467948"/>
            <a:ext cx="5961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006A47"/>
                </a:solidFill>
              </a:rPr>
              <a:t> </a:t>
            </a:r>
            <a:r>
              <a:rPr lang="en-US" altLang="ko-KR" sz="1400" dirty="0">
                <a:solidFill>
                  <a:srgbClr val="006A47"/>
                </a:solidFill>
              </a:rPr>
              <a:t>&lt;</a:t>
            </a:r>
            <a:r>
              <a:rPr lang="ko-KR" altLang="en-US" sz="1400" dirty="0">
                <a:solidFill>
                  <a:srgbClr val="006A47"/>
                </a:solidFill>
              </a:rPr>
              <a:t>사이버캠퍼스 현장실습 사전직무교육 수강 신청 및 </a:t>
            </a:r>
            <a:r>
              <a:rPr lang="ko-KR" altLang="en-US" sz="1400" dirty="0" err="1">
                <a:solidFill>
                  <a:srgbClr val="006A47"/>
                </a:solidFill>
              </a:rPr>
              <a:t>이수증</a:t>
            </a:r>
            <a:r>
              <a:rPr lang="ko-KR" altLang="en-US" sz="1400" dirty="0">
                <a:solidFill>
                  <a:srgbClr val="006A47"/>
                </a:solidFill>
              </a:rPr>
              <a:t> 출력방법</a:t>
            </a:r>
            <a:r>
              <a:rPr lang="en-US" altLang="ko-KR" sz="1400" dirty="0">
                <a:solidFill>
                  <a:srgbClr val="006A47"/>
                </a:solidFill>
              </a:rPr>
              <a:t>&gt;</a:t>
            </a:r>
            <a:endParaRPr lang="ko-KR" altLang="en-US" sz="1400" dirty="0">
              <a:solidFill>
                <a:srgbClr val="006A47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7A85F4-E4C5-4873-ACCF-14B2446DF2A2}"/>
              </a:ext>
            </a:extLst>
          </p:cNvPr>
          <p:cNvSpPr txBox="1"/>
          <p:nvPr/>
        </p:nvSpPr>
        <p:spPr>
          <a:xfrm>
            <a:off x="352425" y="923829"/>
            <a:ext cx="575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E. </a:t>
            </a:r>
            <a:r>
              <a:rPr kumimoji="1" lang="ko-KR" altLang="en-US" sz="2400" dirty="0" err="1">
                <a:latin typeface="EHWA" panose="02000300000000000000" pitchFamily="2" charset="-127"/>
                <a:ea typeface="EHWA" panose="02000300000000000000" pitchFamily="2" charset="-127"/>
              </a:rPr>
              <a:t>비교과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 인턴십 </a:t>
            </a:r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–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연구형</a:t>
            </a:r>
            <a:endParaRPr lang="en-US" altLang="ko-KR" sz="2400" dirty="0">
              <a:latin typeface="이화체" panose="02000300000000000000" pitchFamily="2" charset="-127"/>
              <a:ea typeface="이화체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683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302327C-26F4-5CC7-B167-3DF1C393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31</a:t>
            </a:fld>
            <a:endParaRPr lang="ko-KR" altLang="en-US"/>
          </a:p>
        </p:txBody>
      </p:sp>
      <p:pic>
        <p:nvPicPr>
          <p:cNvPr id="48" name="그림 47" descr="텍스트, 스크린샷, 소프트웨어, 웹 페이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E60F78-40E4-BA13-672C-F7236238B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79" y="1662226"/>
            <a:ext cx="4017313" cy="3542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 descr="텍스트, 스크린샷, 폰트, 웹 페이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0D7E925-FF6F-9774-2B54-730B11AC3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955" y="1662226"/>
            <a:ext cx="4731226" cy="35508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06BC6AFE-A762-D77B-19B8-FE423B904CD4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 descr="이화여자대학교 의류산업학과">
            <a:extLst>
              <a:ext uri="{FF2B5EF4-FFF2-40B4-BE49-F238E27FC236}">
                <a16:creationId xmlns:a16="http://schemas.microsoft.com/office/drawing/2014/main" id="{B9290DBB-A56B-C29F-2C01-32F341B3A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FB993B4F-0F0B-C4F1-7DC1-7A39331B7CF1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13B3D4D-7049-9BED-AAD0-B2C0758551C5}"/>
              </a:ext>
            </a:extLst>
          </p:cNvPr>
          <p:cNvSpPr/>
          <p:nvPr/>
        </p:nvSpPr>
        <p:spPr>
          <a:xfrm>
            <a:off x="2205036" y="3669792"/>
            <a:ext cx="983172" cy="15346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854BEDD-1C32-9D19-0C7D-556457790F56}"/>
              </a:ext>
            </a:extLst>
          </p:cNvPr>
          <p:cNvSpPr/>
          <p:nvPr/>
        </p:nvSpPr>
        <p:spPr>
          <a:xfrm>
            <a:off x="6195361" y="4567869"/>
            <a:ext cx="1218161" cy="535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06F604BB-C961-98A3-BB93-CC91F3759856}"/>
              </a:ext>
            </a:extLst>
          </p:cNvPr>
          <p:cNvCxnSpPr/>
          <p:nvPr/>
        </p:nvCxnSpPr>
        <p:spPr>
          <a:xfrm flipH="1">
            <a:off x="963168" y="2728549"/>
            <a:ext cx="225552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5C3746-B294-4002-8A60-EEE02AB07E14}"/>
              </a:ext>
            </a:extLst>
          </p:cNvPr>
          <p:cNvSpPr txBox="1"/>
          <p:nvPr/>
        </p:nvSpPr>
        <p:spPr>
          <a:xfrm>
            <a:off x="1188720" y="5321739"/>
            <a:ext cx="7074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6A47"/>
                </a:solidFill>
              </a:rPr>
              <a:t> </a:t>
            </a:r>
            <a:r>
              <a:rPr lang="en-US" altLang="ko-KR" dirty="0">
                <a:solidFill>
                  <a:srgbClr val="006A47"/>
                </a:solidFill>
              </a:rPr>
              <a:t>&lt;</a:t>
            </a:r>
            <a:r>
              <a:rPr lang="ko-KR" altLang="en-US" dirty="0">
                <a:solidFill>
                  <a:srgbClr val="006A47"/>
                </a:solidFill>
              </a:rPr>
              <a:t>사이버캠퍼스 </a:t>
            </a:r>
            <a:r>
              <a:rPr lang="ko-KR" altLang="en-US" dirty="0" err="1">
                <a:solidFill>
                  <a:srgbClr val="006A47"/>
                </a:solidFill>
              </a:rPr>
              <a:t>비교과</a:t>
            </a:r>
            <a:r>
              <a:rPr lang="ko-KR" altLang="en-US" dirty="0">
                <a:solidFill>
                  <a:srgbClr val="006A47"/>
                </a:solidFill>
              </a:rPr>
              <a:t> 현장실습 </a:t>
            </a:r>
            <a:r>
              <a:rPr lang="en-US" altLang="ko-KR" dirty="0">
                <a:solidFill>
                  <a:srgbClr val="006A47"/>
                </a:solidFill>
              </a:rPr>
              <a:t>(</a:t>
            </a:r>
            <a:r>
              <a:rPr lang="ko-KR" altLang="en-US" dirty="0">
                <a:solidFill>
                  <a:srgbClr val="006A47"/>
                </a:solidFill>
              </a:rPr>
              <a:t>기업형</a:t>
            </a:r>
            <a:r>
              <a:rPr lang="en-US" altLang="ko-KR" dirty="0">
                <a:solidFill>
                  <a:srgbClr val="006A47"/>
                </a:solidFill>
              </a:rPr>
              <a:t>)</a:t>
            </a:r>
            <a:r>
              <a:rPr lang="ko-KR" altLang="en-US" dirty="0">
                <a:solidFill>
                  <a:srgbClr val="006A47"/>
                </a:solidFill>
              </a:rPr>
              <a:t> 수강신청 방법 및 승인</a:t>
            </a:r>
            <a:r>
              <a:rPr lang="en-US" altLang="ko-KR" dirty="0">
                <a:solidFill>
                  <a:srgbClr val="006A47"/>
                </a:solidFill>
              </a:rPr>
              <a:t>&gt;</a:t>
            </a:r>
            <a:endParaRPr lang="ko-KR" altLang="en-US" dirty="0">
              <a:solidFill>
                <a:srgbClr val="006A47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C4E497-64CE-4DAA-A11E-24092E67879A}"/>
              </a:ext>
            </a:extLst>
          </p:cNvPr>
          <p:cNvSpPr txBox="1"/>
          <p:nvPr/>
        </p:nvSpPr>
        <p:spPr>
          <a:xfrm>
            <a:off x="352425" y="923829"/>
            <a:ext cx="575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E. </a:t>
            </a:r>
            <a:r>
              <a:rPr kumimoji="1" lang="ko-KR" altLang="en-US" sz="2400" dirty="0" err="1">
                <a:latin typeface="EHWA" panose="02000300000000000000" pitchFamily="2" charset="-127"/>
                <a:ea typeface="EHWA" panose="02000300000000000000" pitchFamily="2" charset="-127"/>
              </a:rPr>
              <a:t>비교과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 인턴십 </a:t>
            </a:r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–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연구형</a:t>
            </a:r>
            <a:endParaRPr lang="en-US" altLang="ko-KR" sz="2400" dirty="0">
              <a:latin typeface="이화체" panose="02000300000000000000" pitchFamily="2" charset="-127"/>
              <a:ea typeface="이화체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9277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B5168-BB8F-C884-251E-8B0BD88B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412F5C-298E-F7AB-70B9-22ED7F8F4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0562B-B221-7A49-8A8B-2920C66E5185}" type="slidenum">
              <a:rPr kumimoji="0" lang="ko-KR" altLang="en-US" sz="1108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ko-KR" altLang="en-US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E45C18C-D251-990B-3642-8014DFF85A8D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E2FF780D-CB17-2C32-8303-05DD4B959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739D3F9-57F3-90DC-2224-8DD47B98B9CA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6" descr="Free PowerPoint Check Mark Template - SlideBazaar">
            <a:extLst>
              <a:ext uri="{FF2B5EF4-FFF2-40B4-BE49-F238E27FC236}">
                <a16:creationId xmlns:a16="http://schemas.microsoft.com/office/drawing/2014/main" id="{E084A7A4-E7EC-0CF5-3453-6B8BE0FE7C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9ABBD0-2D9E-424D-DFB3-89E1C8B122C9}"/>
              </a:ext>
            </a:extLst>
          </p:cNvPr>
          <p:cNvSpPr txBox="1"/>
          <p:nvPr/>
        </p:nvSpPr>
        <p:spPr>
          <a:xfrm>
            <a:off x="1676400" y="5286283"/>
            <a:ext cx="670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&lt;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A47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사이버캠퍼스 의류산업학과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A47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학번방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A47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 가입 및 서류 제출 방법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6A47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&gt;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6A47"/>
              </a:solidFill>
              <a:effectLst/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  <a:cs typeface="+mn-cs"/>
            </a:endParaRPr>
          </a:p>
        </p:txBody>
      </p:sp>
      <p:pic>
        <p:nvPicPr>
          <p:cNvPr id="8" name="그림 7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3910B95-87C3-2AF7-BD2F-4DA4EC939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1891040"/>
            <a:ext cx="4362569" cy="3219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7174C7C-DF5B-D5EA-4114-AC194C2F5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981" y="1895208"/>
            <a:ext cx="4362569" cy="321513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DD90B7F-588C-02AC-C10F-DCDD37043FAB}"/>
              </a:ext>
            </a:extLst>
          </p:cNvPr>
          <p:cNvCxnSpPr/>
          <p:nvPr/>
        </p:nvCxnSpPr>
        <p:spPr>
          <a:xfrm flipH="1">
            <a:off x="772668" y="2594914"/>
            <a:ext cx="225552" cy="152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F4BDDC4-8DAD-096F-1E39-C2CCD5D98631}"/>
              </a:ext>
            </a:extLst>
          </p:cNvPr>
          <p:cNvCxnSpPr/>
          <p:nvPr/>
        </p:nvCxnSpPr>
        <p:spPr>
          <a:xfrm flipH="1">
            <a:off x="1450848" y="2157808"/>
            <a:ext cx="225552" cy="152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94E5D39-A3D1-F0C5-962B-7DA8F3A4A5D2}"/>
              </a:ext>
            </a:extLst>
          </p:cNvPr>
          <p:cNvSpPr/>
          <p:nvPr/>
        </p:nvSpPr>
        <p:spPr>
          <a:xfrm>
            <a:off x="1892616" y="2995638"/>
            <a:ext cx="1833564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6F72B6A-066C-C872-C36E-80D2EAB105F6}"/>
              </a:ext>
            </a:extLst>
          </p:cNvPr>
          <p:cNvSpPr/>
          <p:nvPr/>
        </p:nvSpPr>
        <p:spPr>
          <a:xfrm>
            <a:off x="2318444" y="3984683"/>
            <a:ext cx="615256" cy="11256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AA3E10D-A46D-A933-5BD0-E4E4144968F3}"/>
              </a:ext>
            </a:extLst>
          </p:cNvPr>
          <p:cNvSpPr/>
          <p:nvPr/>
        </p:nvSpPr>
        <p:spPr>
          <a:xfrm>
            <a:off x="5760721" y="3300439"/>
            <a:ext cx="3021448" cy="10886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170CDF-EBD7-49B7-95AD-F1D5D946D7C4}"/>
              </a:ext>
            </a:extLst>
          </p:cNvPr>
          <p:cNvSpPr txBox="1"/>
          <p:nvPr/>
        </p:nvSpPr>
        <p:spPr>
          <a:xfrm>
            <a:off x="352425" y="923829"/>
            <a:ext cx="575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E. </a:t>
            </a:r>
            <a:r>
              <a:rPr kumimoji="1" lang="ko-KR" altLang="en-US" sz="2400" dirty="0" err="1">
                <a:latin typeface="EHWA" panose="02000300000000000000" pitchFamily="2" charset="-127"/>
                <a:ea typeface="EHWA" panose="02000300000000000000" pitchFamily="2" charset="-127"/>
              </a:rPr>
              <a:t>비교과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 인턴십 </a:t>
            </a:r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–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연구형</a:t>
            </a:r>
            <a:endParaRPr lang="en-US" altLang="ko-KR" sz="2400" dirty="0">
              <a:latin typeface="이화체" panose="02000300000000000000" pitchFamily="2" charset="-127"/>
              <a:ea typeface="이화체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9409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A0B961-2EE9-47EC-A139-9B5B12F9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85CA0C8-7BF5-40F0-8540-7C7232939BAB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7F239ED4-B813-47FB-B3DC-6CBE41706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9602BF-A2B9-4E0C-9D19-0E9F9A767ECF}"/>
              </a:ext>
            </a:extLst>
          </p:cNvPr>
          <p:cNvSpPr txBox="1"/>
          <p:nvPr/>
        </p:nvSpPr>
        <p:spPr>
          <a:xfrm>
            <a:off x="352425" y="92382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2.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인턴십 운영 내용</a:t>
            </a:r>
            <a:endParaRPr lang="ko-KR" altLang="en-US" sz="24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B50868F-6DF3-484F-8562-BB3877FD012E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6161FE-6A20-4158-8CF3-BB1528C0046D}"/>
              </a:ext>
            </a:extLst>
          </p:cNvPr>
          <p:cNvSpPr txBox="1"/>
          <p:nvPr/>
        </p:nvSpPr>
        <p:spPr>
          <a:xfrm>
            <a:off x="352424" y="1634893"/>
            <a:ext cx="8547736" cy="2272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전공관련 실무교육이 포함된 실무 및 실습 수행 과정으로 운영</a:t>
            </a: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인턴십 수행 전 담당교수 승인</a:t>
            </a:r>
            <a:r>
              <a:rPr kumimoji="1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: </a:t>
            </a: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학과별로 인턴십 교과목명이 상이하고 교과목에 따라 필요 실습시간과 인정 학점수가 상이할 수 있으니 </a:t>
            </a: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반드시 </a:t>
            </a:r>
            <a:r>
              <a:rPr kumimoji="1" lang="ko-KR" altLang="en-US" sz="1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실습전</a:t>
            </a: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 소속학과 학과장 </a:t>
            </a:r>
            <a:r>
              <a:rPr kumimoji="1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/ </a:t>
            </a:r>
            <a:r>
              <a:rPr kumimoji="1" lang="ko-KR" altLang="en-US" sz="1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취업멘토교수</a:t>
            </a:r>
            <a:r>
              <a:rPr kumimoji="1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/</a:t>
            </a: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en-US" altLang="ko-KR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     </a:t>
            </a:r>
            <a:r>
              <a:rPr kumimoji="1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인턴십 교과목 담당교수 </a:t>
            </a:r>
            <a:r>
              <a:rPr kumimoji="1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/ </a:t>
            </a: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지도교수 의 승인이 필요함</a:t>
            </a: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현장실습운영 상세내용은 학과 홈페이지와 </a:t>
            </a:r>
            <a:r>
              <a:rPr kumimoji="1" lang="ko-KR" alt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신융대</a:t>
            </a: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 홈페이지 </a:t>
            </a:r>
            <a:r>
              <a:rPr kumimoji="1" lang="ko-KR" alt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융합커리어센터</a:t>
            </a: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 공지사항 참고</a:t>
            </a:r>
            <a:endParaRPr kumimoji="1" lang="en-US" altLang="ko-K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     </a:t>
            </a:r>
            <a:r>
              <a:rPr kumimoji="1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특별한 공지 없이 변경 될 수 있으므로 수시 확인 필요</a:t>
            </a:r>
            <a:r>
              <a:rPr kumimoji="1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!!)</a:t>
            </a:r>
          </a:p>
        </p:txBody>
      </p:sp>
      <p:sp>
        <p:nvSpPr>
          <p:cNvPr id="13" name="AutoShape 6" descr="Free PowerPoint Check Mark Template - SlideBazaar">
            <a:extLst>
              <a:ext uri="{FF2B5EF4-FFF2-40B4-BE49-F238E27FC236}">
                <a16:creationId xmlns:a16="http://schemas.microsoft.com/office/drawing/2014/main" id="{BE73A2B1-00E7-4674-828F-0EDF7D03A7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B25F7-5B7D-A2E2-5081-62806CC2E3FA}"/>
              </a:ext>
            </a:extLst>
          </p:cNvPr>
          <p:cNvSpPr txBox="1"/>
          <p:nvPr/>
        </p:nvSpPr>
        <p:spPr>
          <a:xfrm>
            <a:off x="352424" y="5760017"/>
            <a:ext cx="834241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50" dirty="0">
                <a:latin typeface="한컴 고딕" panose="02000500000000000000" pitchFamily="2" charset="-127"/>
                <a:ea typeface="한컴 고딕" panose="02000500000000000000" pitchFamily="2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https://convergence.ewha.ac.kr/convergence/center/notice.do?mode=view&amp;articleNo=420767&amp;article.offset=0&amp;articleLimit=10</a:t>
            </a:r>
            <a:r>
              <a:rPr lang="ko-KR" altLang="en-US" sz="105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90FDBF-ECED-3543-B0D9-FD4C7A504F29}"/>
              </a:ext>
            </a:extLst>
          </p:cNvPr>
          <p:cNvSpPr txBox="1"/>
          <p:nvPr/>
        </p:nvSpPr>
        <p:spPr>
          <a:xfrm>
            <a:off x="352424" y="5377733"/>
            <a:ext cx="334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2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* </a:t>
            </a:r>
            <a:r>
              <a:rPr kumimoji="1" lang="ko-KR" altLang="en-US" sz="12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신산업융합대학 홈페이지</a:t>
            </a:r>
            <a:r>
              <a:rPr kumimoji="1" lang="en-US" altLang="ko-KR" sz="12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lang="ko-KR" altLang="en-US" dirty="0"/>
              <a:t>⇨ </a:t>
            </a:r>
            <a:r>
              <a:rPr kumimoji="1" lang="ko-KR" altLang="en-US" sz="12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공지사항</a:t>
            </a:r>
          </a:p>
        </p:txBody>
      </p:sp>
    </p:spTree>
    <p:extLst>
      <p:ext uri="{BB962C8B-B14F-4D97-AF65-F5344CB8AC3E}">
        <p14:creationId xmlns:p14="http://schemas.microsoft.com/office/powerpoint/2010/main" val="257253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A0B961-2EE9-47EC-A139-9B5B12F9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85CA0C8-7BF5-40F0-8540-7C7232939BAB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7F239ED4-B813-47FB-B3DC-6CBE41706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9602BF-A2B9-4E0C-9D19-0E9F9A767ECF}"/>
              </a:ext>
            </a:extLst>
          </p:cNvPr>
          <p:cNvSpPr txBox="1"/>
          <p:nvPr/>
        </p:nvSpPr>
        <p:spPr>
          <a:xfrm>
            <a:off x="352425" y="92382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2.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인턴십 운영 내용</a:t>
            </a:r>
            <a:endParaRPr lang="ko-KR" altLang="en-US" sz="24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B50868F-6DF3-484F-8562-BB3877FD012E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6161FE-6A20-4158-8CF3-BB1528C0046D}"/>
              </a:ext>
            </a:extLst>
          </p:cNvPr>
          <p:cNvSpPr txBox="1"/>
          <p:nvPr/>
        </p:nvSpPr>
        <p:spPr>
          <a:xfrm>
            <a:off x="352424" y="1634893"/>
            <a:ext cx="8547736" cy="1534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규정 </a:t>
            </a:r>
            <a:r>
              <a:rPr kumimoji="1" lang="en-US" altLang="ko-K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: </a:t>
            </a: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인턴십 프로그램 운영과 관련된 기본 내용은 신산업융합대학의 규정을 기본으로 하며</a:t>
            </a:r>
            <a:r>
              <a:rPr kumimoji="1" lang="en-US" altLang="ko-K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,   </a:t>
            </a: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대학의 규정과 다른 항목에 있어 학과의 내규를 따름</a:t>
            </a: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모든 인턴십은 시작 전</a:t>
            </a:r>
            <a:r>
              <a:rPr kumimoji="1" lang="en-US" altLang="ko-KR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kumimoji="1"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진로취업 지도교수와 상담</a:t>
            </a:r>
            <a:r>
              <a:rPr kumimoji="1" lang="en-US" altLang="ko-KR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kumimoji="1"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필요</a:t>
            </a:r>
            <a:endParaRPr kumimoji="1" lang="en-US" altLang="ko-KR" sz="1600" dirty="0">
              <a:solidFill>
                <a:srgbClr val="FF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en-US" altLang="ko-KR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     (</a:t>
            </a:r>
            <a:r>
              <a:rPr kumimoji="1"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아래 이메일 주소</a:t>
            </a:r>
            <a:r>
              <a:rPr kumimoji="1" lang="en-US" altLang="ko-KR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kumimoji="1"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참고</a:t>
            </a:r>
            <a:r>
              <a:rPr kumimoji="1" lang="en-US" altLang="ko-KR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</a:p>
        </p:txBody>
      </p:sp>
      <p:sp>
        <p:nvSpPr>
          <p:cNvPr id="13" name="AutoShape 6" descr="Free PowerPoint Check Mark Template - SlideBazaar">
            <a:extLst>
              <a:ext uri="{FF2B5EF4-FFF2-40B4-BE49-F238E27FC236}">
                <a16:creationId xmlns:a16="http://schemas.microsoft.com/office/drawing/2014/main" id="{BE73A2B1-00E7-4674-828F-0EDF7D03A7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7" name="표 7">
            <a:extLst>
              <a:ext uri="{FF2B5EF4-FFF2-40B4-BE49-F238E27FC236}">
                <a16:creationId xmlns:a16="http://schemas.microsoft.com/office/drawing/2014/main" id="{05B65BAD-B6BE-4935-BCB6-F16FF1FB8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426309"/>
              </p:ext>
            </p:extLst>
          </p:nvPr>
        </p:nvGraphicFramePr>
        <p:xfrm>
          <a:off x="763693" y="3418142"/>
          <a:ext cx="403690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755">
                  <a:extLst>
                    <a:ext uri="{9D8B030D-6E8A-4147-A177-3AD203B41FA5}">
                      <a16:colId xmlns:a16="http://schemas.microsoft.com/office/drawing/2014/main" val="1570165212"/>
                    </a:ext>
                  </a:extLst>
                </a:gridCol>
                <a:gridCol w="2942152">
                  <a:extLst>
                    <a:ext uri="{9D8B030D-6E8A-4147-A177-3AD203B41FA5}">
                      <a16:colId xmlns:a16="http://schemas.microsoft.com/office/drawing/2014/main" val="1231708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rgbClr val="1D6A44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강서영</a:t>
                      </a:r>
                    </a:p>
                  </a:txBody>
                  <a:tcPr>
                    <a:lnR w="12700" cap="flat" cmpd="sng" algn="ctr">
                      <a:solidFill>
                        <a:srgbClr val="1D6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rgbClr val="1D6A44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sy_k@ewha.ac.kr</a:t>
                      </a:r>
                      <a:endParaRPr lang="ko-KR" altLang="en-US" b="0" dirty="0">
                        <a:solidFill>
                          <a:srgbClr val="1D6A44"/>
                        </a:solidFill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1D6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D6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95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err="1">
                          <a:solidFill>
                            <a:srgbClr val="1D6A44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김동은</a:t>
                      </a:r>
                      <a:endParaRPr lang="ko-KR" altLang="en-US" b="0" dirty="0">
                        <a:solidFill>
                          <a:srgbClr val="1D6A44"/>
                        </a:solidFill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>
                    <a:lnR w="12700" cap="flat" cmpd="sng" algn="ctr">
                      <a:solidFill>
                        <a:srgbClr val="1D6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rgbClr val="1D6A44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dekim@ewha.ac.kr</a:t>
                      </a:r>
                    </a:p>
                  </a:txBody>
                  <a:tcPr>
                    <a:lnL w="12700" cap="flat" cmpd="sng" algn="ctr">
                      <a:solidFill>
                        <a:srgbClr val="1D6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347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rgbClr val="1D6A44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박민정</a:t>
                      </a:r>
                    </a:p>
                  </a:txBody>
                  <a:tcPr>
                    <a:lnR w="12700" cap="flat" cmpd="sng" algn="ctr">
                      <a:solidFill>
                        <a:srgbClr val="1D6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rgbClr val="1D6A44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minjungpark@ewha.ac.kr</a:t>
                      </a:r>
                      <a:endParaRPr lang="ko-KR" altLang="en-US" b="0" dirty="0">
                        <a:solidFill>
                          <a:srgbClr val="1D6A44"/>
                        </a:solidFill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1D6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762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0" dirty="0">
                          <a:solidFill>
                            <a:srgbClr val="1D6A44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윤창상</a:t>
                      </a:r>
                    </a:p>
                  </a:txBody>
                  <a:tcPr>
                    <a:lnR w="12700" cap="flat" cmpd="sng" algn="ctr">
                      <a:solidFill>
                        <a:srgbClr val="1D6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 dirty="0">
                          <a:solidFill>
                            <a:srgbClr val="1D6A44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cyun@ewha.ac.kr</a:t>
                      </a:r>
                      <a:endParaRPr lang="ko-KR" altLang="en-US" b="0" dirty="0">
                        <a:solidFill>
                          <a:srgbClr val="1D6A44"/>
                        </a:solidFill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1D6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580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0" dirty="0">
                          <a:solidFill>
                            <a:srgbClr val="1D6A44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이정수</a:t>
                      </a:r>
                    </a:p>
                  </a:txBody>
                  <a:tcPr>
                    <a:lnR w="12700" cap="flat" cmpd="sng" algn="ctr">
                      <a:solidFill>
                        <a:srgbClr val="1D6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 dirty="0">
                          <a:solidFill>
                            <a:srgbClr val="1D6A44"/>
                          </a:solidFill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jungslee@ewha.ac.kr</a:t>
                      </a:r>
                      <a:endParaRPr lang="ko-KR" altLang="en-US" b="0" dirty="0">
                        <a:solidFill>
                          <a:srgbClr val="1D6A44"/>
                        </a:solidFill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1D6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7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02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A0B961-2EE9-47EC-A139-9B5B12F9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85CA0C8-7BF5-40F0-8540-7C7232939BAB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7F239ED4-B813-47FB-B3DC-6CBE41706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9602BF-A2B9-4E0C-9D19-0E9F9A767ECF}"/>
              </a:ext>
            </a:extLst>
          </p:cNvPr>
          <p:cNvSpPr txBox="1"/>
          <p:nvPr/>
        </p:nvSpPr>
        <p:spPr>
          <a:xfrm>
            <a:off x="352424" y="72044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3.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인턴십 프로그램의 </a:t>
            </a:r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5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가지 유형</a:t>
            </a:r>
            <a:endParaRPr lang="ko-KR" altLang="en-US" sz="24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B50868F-6DF3-484F-8562-BB3877FD012E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5483DB8E-C671-4888-9145-D795B27B2D03}"/>
              </a:ext>
            </a:extLst>
          </p:cNvPr>
          <p:cNvSpPr/>
          <p:nvPr/>
        </p:nvSpPr>
        <p:spPr>
          <a:xfrm>
            <a:off x="405683" y="1400906"/>
            <a:ext cx="4917282" cy="580462"/>
          </a:xfrm>
          <a:prstGeom prst="round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교과형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C9E04B8-AA63-4674-90DC-7D36758CAC73}"/>
              </a:ext>
            </a:extLst>
          </p:cNvPr>
          <p:cNvSpPr/>
          <p:nvPr/>
        </p:nvSpPr>
        <p:spPr>
          <a:xfrm>
            <a:off x="5688251" y="1400906"/>
            <a:ext cx="3169446" cy="580462"/>
          </a:xfrm>
          <a:prstGeom prst="round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한컴 고딕" panose="02000500000000000000" pitchFamily="2" charset="-127"/>
                <a:ea typeface="한컴 고딕" panose="02000500000000000000" pitchFamily="2" charset="-127"/>
              </a:rPr>
              <a:t>비교과형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6CEC3B6E-80DA-477D-B9BF-B72D607BC76D}"/>
              </a:ext>
            </a:extLst>
          </p:cNvPr>
          <p:cNvSpPr/>
          <p:nvPr/>
        </p:nvSpPr>
        <p:spPr>
          <a:xfrm>
            <a:off x="548555" y="2200164"/>
            <a:ext cx="1402080" cy="580462"/>
          </a:xfrm>
          <a:prstGeom prst="roundRect">
            <a:avLst/>
          </a:prstGeom>
          <a:noFill/>
          <a:ln w="9525">
            <a:solidFill>
              <a:srgbClr val="006A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lang="en-US" altLang="ko-KR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A.</a:t>
            </a:r>
            <a:r>
              <a:rPr lang="ko-KR" altLang="en-US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인턴십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441137FA-DDC7-45A9-BF19-363E510A11CC}"/>
              </a:ext>
            </a:extLst>
          </p:cNvPr>
          <p:cNvSpPr/>
          <p:nvPr/>
        </p:nvSpPr>
        <p:spPr>
          <a:xfrm>
            <a:off x="2163284" y="2200164"/>
            <a:ext cx="1402080" cy="580462"/>
          </a:xfrm>
          <a:prstGeom prst="roundRect">
            <a:avLst/>
          </a:prstGeom>
          <a:noFill/>
          <a:ln w="9525">
            <a:solidFill>
              <a:srgbClr val="006A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B.</a:t>
            </a:r>
            <a:r>
              <a:rPr lang="ko-KR" altLang="en-US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도전학기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32EA8E5E-47E5-413D-932C-DC00774CCA98}"/>
              </a:ext>
            </a:extLst>
          </p:cNvPr>
          <p:cNvSpPr/>
          <p:nvPr/>
        </p:nvSpPr>
        <p:spPr>
          <a:xfrm>
            <a:off x="3802298" y="2200164"/>
            <a:ext cx="1402080" cy="580462"/>
          </a:xfrm>
          <a:prstGeom prst="roundRect">
            <a:avLst/>
          </a:prstGeom>
          <a:noFill/>
          <a:ln w="9525">
            <a:solidFill>
              <a:srgbClr val="006A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pc="-5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C. </a:t>
            </a:r>
            <a:r>
              <a:rPr lang="ko-KR" altLang="en-US" spc="-50" dirty="0" err="1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캡스톤</a:t>
            </a:r>
            <a:endParaRPr lang="en-US" altLang="ko-KR" spc="-50" dirty="0">
              <a:solidFill>
                <a:srgbClr val="006A47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algn="ctr"/>
            <a:r>
              <a:rPr lang="ko-KR" altLang="en-US" spc="-50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디자인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D1CAA3D3-77EF-4A58-9374-19914F7DCEBC}"/>
              </a:ext>
            </a:extLst>
          </p:cNvPr>
          <p:cNvSpPr/>
          <p:nvPr/>
        </p:nvSpPr>
        <p:spPr>
          <a:xfrm>
            <a:off x="5870894" y="2200164"/>
            <a:ext cx="1402080" cy="580462"/>
          </a:xfrm>
          <a:prstGeom prst="roundRect">
            <a:avLst/>
          </a:prstGeom>
          <a:noFill/>
          <a:ln w="9525">
            <a:solidFill>
              <a:srgbClr val="006A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D.</a:t>
            </a:r>
            <a:r>
              <a:rPr lang="ko-KR" altLang="en-US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기업형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D2186332-5F98-4939-83A9-6C05C70F155A}"/>
              </a:ext>
            </a:extLst>
          </p:cNvPr>
          <p:cNvSpPr/>
          <p:nvPr/>
        </p:nvSpPr>
        <p:spPr>
          <a:xfrm>
            <a:off x="7371797" y="2200164"/>
            <a:ext cx="1402080" cy="580462"/>
          </a:xfrm>
          <a:prstGeom prst="roundRect">
            <a:avLst/>
          </a:prstGeom>
          <a:noFill/>
          <a:ln w="9525">
            <a:solidFill>
              <a:srgbClr val="006A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E. </a:t>
            </a:r>
            <a:r>
              <a:rPr lang="ko-KR" altLang="en-US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연구형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25657C5-AA4B-43CB-B0B5-68498837E637}"/>
              </a:ext>
            </a:extLst>
          </p:cNvPr>
          <p:cNvSpPr/>
          <p:nvPr/>
        </p:nvSpPr>
        <p:spPr>
          <a:xfrm>
            <a:off x="548555" y="4217718"/>
            <a:ext cx="1402080" cy="102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기업에서 </a:t>
            </a:r>
            <a:r>
              <a:rPr lang="en-US" altLang="ko-KR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1</a:t>
            </a:r>
            <a:r>
              <a:rPr lang="ko-KR" altLang="en-US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일 </a:t>
            </a:r>
            <a:r>
              <a:rPr lang="en-US" altLang="ko-KR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8</a:t>
            </a:r>
            <a:r>
              <a:rPr lang="ko-KR" altLang="en-US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시간씩 </a:t>
            </a:r>
            <a:r>
              <a:rPr lang="en-US" altLang="ko-KR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4</a:t>
            </a:r>
            <a:r>
              <a:rPr lang="ko-KR" altLang="en-US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주</a:t>
            </a:r>
            <a:r>
              <a:rPr lang="en-US" altLang="ko-KR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(160</a:t>
            </a:r>
            <a:r>
              <a:rPr lang="ko-KR" altLang="en-US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시간</a:t>
            </a:r>
            <a:r>
              <a:rPr lang="en-US" altLang="ko-KR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) </a:t>
            </a:r>
            <a:r>
              <a:rPr lang="ko-KR" altLang="en-US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혹은 </a:t>
            </a:r>
            <a:r>
              <a:rPr lang="en-US" altLang="ko-KR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8</a:t>
            </a:r>
            <a:r>
              <a:rPr lang="ko-KR" altLang="en-US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주</a:t>
            </a:r>
            <a:r>
              <a:rPr lang="en-US" altLang="ko-KR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(320</a:t>
            </a:r>
            <a:r>
              <a:rPr lang="ko-KR" altLang="en-US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시간</a:t>
            </a:r>
            <a:r>
              <a:rPr lang="en-US" altLang="ko-KR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) </a:t>
            </a:r>
            <a:r>
              <a:rPr lang="ko-KR" altLang="en-US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이상 근무 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6A5726E-28D2-42F1-85B7-EA536D523C08}"/>
              </a:ext>
            </a:extLst>
          </p:cNvPr>
          <p:cNvSpPr/>
          <p:nvPr/>
        </p:nvSpPr>
        <p:spPr>
          <a:xfrm>
            <a:off x="2153519" y="4217718"/>
            <a:ext cx="1402080" cy="10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도전학기 선발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290483F-D1D2-4921-A6AC-DA040B975120}"/>
              </a:ext>
            </a:extLst>
          </p:cNvPr>
          <p:cNvSpPr/>
          <p:nvPr/>
        </p:nvSpPr>
        <p:spPr>
          <a:xfrm>
            <a:off x="3819443" y="4217717"/>
            <a:ext cx="1402080" cy="10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졸업 과목인 </a:t>
            </a:r>
            <a:r>
              <a:rPr lang="ko-KR" altLang="en-US" sz="1050" dirty="0" err="1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캡스톤</a:t>
            </a:r>
            <a:r>
              <a:rPr lang="ko-KR" altLang="en-US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디자인 과목 수강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FF0D52B-886C-4483-AB0F-F78032488268}"/>
              </a:ext>
            </a:extLst>
          </p:cNvPr>
          <p:cNvSpPr/>
          <p:nvPr/>
        </p:nvSpPr>
        <p:spPr>
          <a:xfrm>
            <a:off x="5870894" y="4217717"/>
            <a:ext cx="1402080" cy="10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졸업 과목인 </a:t>
            </a:r>
            <a:r>
              <a:rPr lang="ko-KR" altLang="en-US" sz="1050" dirty="0" err="1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캡스톤</a:t>
            </a:r>
            <a:r>
              <a:rPr lang="ko-KR" altLang="en-US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디자인 과목 수강</a:t>
            </a: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33856229-CE3F-496F-89AA-62779D294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67" y="2920657"/>
            <a:ext cx="1009255" cy="1068623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3B86F7B0-BA2B-4EA3-9274-845AB1CAEAA2}"/>
              </a:ext>
            </a:extLst>
          </p:cNvPr>
          <p:cNvSpPr/>
          <p:nvPr/>
        </p:nvSpPr>
        <p:spPr>
          <a:xfrm>
            <a:off x="7455617" y="4217717"/>
            <a:ext cx="1402080" cy="102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대학원 연구실에서 총 </a:t>
            </a:r>
            <a:r>
              <a:rPr lang="en-US" altLang="ko-KR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120</a:t>
            </a:r>
            <a:r>
              <a:rPr lang="ko-KR" altLang="en-US" sz="105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시간 이상 비상근 근무</a:t>
            </a: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D08B7A1C-34C0-414C-9CC9-2E21BFE20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036" y="2901498"/>
            <a:ext cx="1163387" cy="1195348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DFF7F830-83C2-4159-92F8-E80A93563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690" y="2946115"/>
            <a:ext cx="1163387" cy="106750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5E37EA6B-E8FF-436A-B292-895832B05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5493" y="2999422"/>
            <a:ext cx="1055413" cy="1037111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47803611-C00E-44CE-9DF7-17DF10988C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9999" y="2946115"/>
            <a:ext cx="946965" cy="1017826"/>
          </a:xfrm>
          <a:prstGeom prst="rect">
            <a:avLst/>
          </a:prstGeom>
        </p:spPr>
      </p:pic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39CC827F-E148-4DF6-8C41-5DC6C32AB4F6}"/>
              </a:ext>
            </a:extLst>
          </p:cNvPr>
          <p:cNvCxnSpPr>
            <a:stCxn id="2" idx="3"/>
            <a:endCxn id="12" idx="1"/>
          </p:cNvCxnSpPr>
          <p:nvPr/>
        </p:nvCxnSpPr>
        <p:spPr>
          <a:xfrm>
            <a:off x="5322965" y="1691137"/>
            <a:ext cx="365286" cy="0"/>
          </a:xfrm>
          <a:prstGeom prst="line">
            <a:avLst/>
          </a:prstGeom>
          <a:ln>
            <a:solidFill>
              <a:srgbClr val="006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6B1BE0B4-0750-4AF1-B1D0-C3AF5816992D}"/>
              </a:ext>
            </a:extLst>
          </p:cNvPr>
          <p:cNvCxnSpPr>
            <a:endCxn id="15" idx="0"/>
          </p:cNvCxnSpPr>
          <p:nvPr/>
        </p:nvCxnSpPr>
        <p:spPr>
          <a:xfrm flipH="1">
            <a:off x="1249595" y="1981368"/>
            <a:ext cx="471" cy="218796"/>
          </a:xfrm>
          <a:prstGeom prst="line">
            <a:avLst/>
          </a:prstGeom>
          <a:ln>
            <a:solidFill>
              <a:srgbClr val="006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FA8A5B4A-EC93-47D3-8861-780316FDBDF0}"/>
              </a:ext>
            </a:extLst>
          </p:cNvPr>
          <p:cNvCxnSpPr>
            <a:cxnSpLocks/>
            <a:stCxn id="2" idx="2"/>
            <a:endCxn id="16" idx="0"/>
          </p:cNvCxnSpPr>
          <p:nvPr/>
        </p:nvCxnSpPr>
        <p:spPr>
          <a:xfrm>
            <a:off x="2864324" y="1981368"/>
            <a:ext cx="0" cy="218796"/>
          </a:xfrm>
          <a:prstGeom prst="line">
            <a:avLst/>
          </a:prstGeom>
          <a:ln>
            <a:solidFill>
              <a:srgbClr val="006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593A12DE-E8F0-41DF-8C51-5484246E7517}"/>
              </a:ext>
            </a:extLst>
          </p:cNvPr>
          <p:cNvCxnSpPr/>
          <p:nvPr/>
        </p:nvCxnSpPr>
        <p:spPr>
          <a:xfrm flipH="1">
            <a:off x="4554384" y="1978648"/>
            <a:ext cx="471" cy="218796"/>
          </a:xfrm>
          <a:prstGeom prst="line">
            <a:avLst/>
          </a:prstGeom>
          <a:ln>
            <a:solidFill>
              <a:srgbClr val="006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CAD78985-8701-461D-8943-EA56BAE531D8}"/>
              </a:ext>
            </a:extLst>
          </p:cNvPr>
          <p:cNvCxnSpPr/>
          <p:nvPr/>
        </p:nvCxnSpPr>
        <p:spPr>
          <a:xfrm flipH="1">
            <a:off x="6612142" y="1978648"/>
            <a:ext cx="471" cy="218796"/>
          </a:xfrm>
          <a:prstGeom prst="line">
            <a:avLst/>
          </a:prstGeom>
          <a:ln>
            <a:solidFill>
              <a:srgbClr val="006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6FDF40BD-BD6E-4DAF-A09F-0FE8E49C7FCC}"/>
              </a:ext>
            </a:extLst>
          </p:cNvPr>
          <p:cNvCxnSpPr/>
          <p:nvPr/>
        </p:nvCxnSpPr>
        <p:spPr>
          <a:xfrm flipH="1">
            <a:off x="8151352" y="1978648"/>
            <a:ext cx="471" cy="218796"/>
          </a:xfrm>
          <a:prstGeom prst="line">
            <a:avLst/>
          </a:prstGeom>
          <a:ln>
            <a:solidFill>
              <a:srgbClr val="006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3A7E077-009F-8E33-298F-185530D4F102}"/>
              </a:ext>
            </a:extLst>
          </p:cNvPr>
          <p:cNvSpPr txBox="1"/>
          <p:nvPr/>
        </p:nvSpPr>
        <p:spPr>
          <a:xfrm>
            <a:off x="548555" y="5517447"/>
            <a:ext cx="7435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* </a:t>
            </a:r>
            <a:r>
              <a:rPr lang="ko-KR" altLang="en-US" sz="12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신산업융합대학 홈페이지</a:t>
            </a:r>
            <a:r>
              <a:rPr lang="en-US" altLang="ko-KR" sz="12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lang="ko-KR" altLang="en-US" sz="1200" dirty="0"/>
              <a:t>⇨ </a:t>
            </a:r>
            <a:r>
              <a:rPr lang="ko-KR" altLang="en-US" sz="12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융합커리어센터</a:t>
            </a:r>
            <a:r>
              <a:rPr lang="en-US" altLang="ko-KR" sz="12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lang="ko-KR" altLang="en-US" sz="1200" dirty="0"/>
              <a:t>⇨ </a:t>
            </a:r>
            <a:r>
              <a:rPr lang="ko-KR" altLang="en-US" sz="12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현장실습</a:t>
            </a:r>
            <a:endParaRPr lang="en-US" altLang="ko-KR" sz="12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r>
              <a:rPr lang="ko-KR" altLang="en-US" sz="1200" dirty="0">
                <a:latin typeface="한컴 고딕" panose="02000500000000000000" pitchFamily="2" charset="-127"/>
                <a:ea typeface="한컴 고딕" panose="02000500000000000000" pitchFamily="2" charset="-12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https://convergence.ewha.ac.kr/convergence/center/intenrship.do</a:t>
            </a:r>
            <a:r>
              <a:rPr lang="ko-KR" altLang="en-US" sz="12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757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A0B961-2EE9-47EC-A139-9B5B12F9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85CA0C8-7BF5-40F0-8540-7C7232939BAB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7F239ED4-B813-47FB-B3DC-6CBE41706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9602BF-A2B9-4E0C-9D19-0E9F9A767ECF}"/>
              </a:ext>
            </a:extLst>
          </p:cNvPr>
          <p:cNvSpPr txBox="1"/>
          <p:nvPr/>
        </p:nvSpPr>
        <p:spPr>
          <a:xfrm>
            <a:off x="352425" y="72044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A.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교과형 인턴십</a:t>
            </a:r>
            <a:endParaRPr lang="ko-KR" altLang="en-US" sz="24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B50868F-6DF3-484F-8562-BB3877FD012E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6161FE-6A20-4158-8CF3-BB1528C0046D}"/>
              </a:ext>
            </a:extLst>
          </p:cNvPr>
          <p:cNvSpPr txBox="1"/>
          <p:nvPr/>
        </p:nvSpPr>
        <p:spPr>
          <a:xfrm>
            <a:off x="352424" y="1385789"/>
            <a:ext cx="8654416" cy="5966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기업</a:t>
            </a: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(5</a:t>
            </a: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인 이상의 기업</a:t>
            </a: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에서 본교</a:t>
            </a: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-</a:t>
            </a: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학생</a:t>
            </a: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-</a:t>
            </a: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기업 간의 </a:t>
            </a: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3</a:t>
            </a: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자 협약을 맺고</a:t>
            </a: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     </a:t>
            </a: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교과목의 기준에 따라 </a:t>
            </a:r>
            <a:r>
              <a:rPr kumimoji="1" lang="en-US" altLang="ko-KR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Full</a:t>
            </a:r>
            <a:r>
              <a:rPr kumimoji="1"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kumimoji="1" lang="en-US" altLang="ko-KR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Time </a:t>
            </a:r>
            <a:r>
              <a:rPr kumimoji="1"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근무</a:t>
            </a: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하여 학점을 받는 인턴십 프로그램</a:t>
            </a:r>
            <a:endParaRPr kumimoji="1" lang="en-US" altLang="ko-KR" sz="1600" dirty="0">
              <a:solidFill>
                <a:prstClr val="black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의류산업학과에서 운영하는 인턴십 교과목 </a:t>
            </a:r>
            <a:r>
              <a:rPr kumimoji="1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: </a:t>
            </a: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희망자가 있을 때만 개설됨</a:t>
            </a:r>
            <a:endParaRPr kumimoji="1" lang="en-US" altLang="ko-KR" sz="1600" dirty="0">
              <a:solidFill>
                <a:srgbClr val="FF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endParaRPr kumimoji="1" lang="en-US" altLang="ko-K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endParaRPr kumimoji="1" lang="en-US" altLang="ko-KR" sz="1600" dirty="0">
              <a:solidFill>
                <a:prstClr val="black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endParaRPr kumimoji="1" lang="en-US" altLang="ko-K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endParaRPr kumimoji="1" lang="en-US" altLang="ko-KR" sz="1600" dirty="0">
              <a:solidFill>
                <a:prstClr val="black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endParaRPr kumimoji="1" lang="en-US" altLang="ko-K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endParaRPr kumimoji="1" lang="en-US" altLang="ko-KR" sz="1600" dirty="0">
              <a:solidFill>
                <a:prstClr val="black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전공 인턴십 교과목은 최대 </a:t>
            </a:r>
            <a:r>
              <a:rPr kumimoji="1" lang="en-US" altLang="ko-KR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6</a:t>
            </a:r>
            <a:r>
              <a:rPr kumimoji="1" lang="ko-KR" altLang="en-US" sz="1600" dirty="0" err="1">
                <a:latin typeface="한컴 고딕" panose="02000500000000000000" pitchFamily="2" charset="-127"/>
                <a:ea typeface="한컴 고딕" panose="02000500000000000000" pitchFamily="2" charset="-127"/>
              </a:rPr>
              <a:t>학점까지만</a:t>
            </a:r>
            <a:r>
              <a:rPr kumimoji="1"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인정됨</a:t>
            </a:r>
            <a:endParaRPr kumimoji="1" lang="en-US" altLang="ko-KR" sz="16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본 </a:t>
            </a:r>
            <a:r>
              <a:rPr kumimoji="1"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인턴십교과목은 인재개발원과 연계하여 진행하며</a:t>
            </a:r>
            <a:r>
              <a:rPr kumimoji="1" lang="en-US" altLang="ko-KR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kumimoji="1"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인턴십 과정을 통해 인재개발원에서 인정한 모든 서류를 제출한 뒤 지도교수 확인한 후에 학점이 부여됨</a:t>
            </a:r>
            <a:endParaRPr kumimoji="1" lang="en-US" altLang="ko-KR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endParaRPr kumimoji="1" lang="en-US" altLang="ko-KR" sz="1600" dirty="0">
              <a:solidFill>
                <a:prstClr val="black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endParaRPr kumimoji="1" lang="en-US" altLang="ko-K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endParaRPr kumimoji="1" lang="en-US" altLang="ko-KR" sz="1600" dirty="0">
              <a:solidFill>
                <a:prstClr val="black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endParaRPr kumimoji="1" lang="ko-KR" altLang="en-US" sz="1600" i="0" u="none" strike="noStrike" kern="1200" cap="none" spc="0" normalizeH="0" baseline="0" noProof="0" dirty="0">
              <a:ln>
                <a:noFill/>
              </a:ln>
              <a:solidFill>
                <a:srgbClr val="00A94C"/>
              </a:solidFill>
              <a:effectLst/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3" name="AutoShape 6" descr="Free PowerPoint Check Mark Template - SlideBazaar">
            <a:extLst>
              <a:ext uri="{FF2B5EF4-FFF2-40B4-BE49-F238E27FC236}">
                <a16:creationId xmlns:a16="http://schemas.microsoft.com/office/drawing/2014/main" id="{BE73A2B1-00E7-4674-828F-0EDF7D03A7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12" name="표 14">
            <a:extLst>
              <a:ext uri="{FF2B5EF4-FFF2-40B4-BE49-F238E27FC236}">
                <a16:creationId xmlns:a16="http://schemas.microsoft.com/office/drawing/2014/main" id="{20623C15-B7BC-443A-8171-6A5FB65AC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872190"/>
              </p:ext>
            </p:extLst>
          </p:nvPr>
        </p:nvGraphicFramePr>
        <p:xfrm>
          <a:off x="726002" y="2797325"/>
          <a:ext cx="7691995" cy="172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514">
                  <a:extLst>
                    <a:ext uri="{9D8B030D-6E8A-4147-A177-3AD203B41FA5}">
                      <a16:colId xmlns:a16="http://schemas.microsoft.com/office/drawing/2014/main" val="755074623"/>
                    </a:ext>
                  </a:extLst>
                </a:gridCol>
                <a:gridCol w="1988820">
                  <a:extLst>
                    <a:ext uri="{9D8B030D-6E8A-4147-A177-3AD203B41FA5}">
                      <a16:colId xmlns:a16="http://schemas.microsoft.com/office/drawing/2014/main" val="1620656031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4117138133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1259941018"/>
                    </a:ext>
                  </a:extLst>
                </a:gridCol>
                <a:gridCol w="1508761">
                  <a:extLst>
                    <a:ext uri="{9D8B030D-6E8A-4147-A177-3AD203B41FA5}">
                      <a16:colId xmlns:a16="http://schemas.microsoft.com/office/drawing/2014/main" val="4198340216"/>
                    </a:ext>
                  </a:extLst>
                </a:gridCol>
              </a:tblGrid>
              <a:tr h="5750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학수번호</a:t>
                      </a:r>
                    </a:p>
                  </a:txBody>
                  <a:tcPr anchor="ctr">
                    <a:solidFill>
                      <a:srgbClr val="006A4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교과목명</a:t>
                      </a:r>
                    </a:p>
                  </a:txBody>
                  <a:tcPr anchor="ctr">
                    <a:solidFill>
                      <a:srgbClr val="006A4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근무기간</a:t>
                      </a:r>
                    </a:p>
                  </a:txBody>
                  <a:tcPr anchor="ctr">
                    <a:solidFill>
                      <a:srgbClr val="006A4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근무시간</a:t>
                      </a:r>
                    </a:p>
                  </a:txBody>
                  <a:tcPr anchor="ctr">
                    <a:solidFill>
                      <a:srgbClr val="006A4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인정학점</a:t>
                      </a:r>
                    </a:p>
                  </a:txBody>
                  <a:tcPr anchor="ctr">
                    <a:solidFill>
                      <a:srgbClr val="006A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390220"/>
                  </a:ext>
                </a:extLst>
              </a:tr>
              <a:tr h="5750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37768</a:t>
                      </a:r>
                      <a:endParaRPr lang="ko-KR" altLang="en-US" sz="1400" dirty="0"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패션현장실무인턴십</a:t>
                      </a:r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 </a:t>
                      </a:r>
                      <a:r>
                        <a:rPr lang="en-US" altLang="ko-KR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Ⅲ</a:t>
                      </a:r>
                      <a:endParaRPr lang="ko-KR" altLang="en-US" sz="1400" dirty="0"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4</a:t>
                      </a:r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주 이상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160</a:t>
                      </a:r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시간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3</a:t>
                      </a:r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학점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598792"/>
                  </a:ext>
                </a:extLst>
              </a:tr>
              <a:tr h="5750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37772</a:t>
                      </a:r>
                      <a:endParaRPr lang="ko-KR" altLang="en-US" sz="1400" dirty="0"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의류창업현장실습 </a:t>
                      </a:r>
                      <a:r>
                        <a:rPr lang="en-US" altLang="ko-KR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I</a:t>
                      </a:r>
                      <a:endParaRPr lang="ko-KR" altLang="en-US" sz="1400" dirty="0">
                        <a:latin typeface="한컴 고딕" panose="02000500000000000000" pitchFamily="2" charset="-127"/>
                        <a:ea typeface="한컴 고딕" panose="02000500000000000000" pitchFamily="2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8</a:t>
                      </a:r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주 이상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320</a:t>
                      </a:r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시간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6</a:t>
                      </a:r>
                      <a:r>
                        <a:rPr lang="ko-KR" altLang="en-US" sz="1400" dirty="0">
                          <a:latin typeface="한컴 고딕" panose="02000500000000000000" pitchFamily="2" charset="-127"/>
                          <a:ea typeface="한컴 고딕" panose="02000500000000000000" pitchFamily="2" charset="-127"/>
                        </a:rPr>
                        <a:t>학점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772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51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A0B961-2EE9-47EC-A139-9B5B12F9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85CA0C8-7BF5-40F0-8540-7C7232939BAB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7F239ED4-B813-47FB-B3DC-6CBE41706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9602BF-A2B9-4E0C-9D19-0E9F9A767ECF}"/>
              </a:ext>
            </a:extLst>
          </p:cNvPr>
          <p:cNvSpPr txBox="1"/>
          <p:nvPr/>
        </p:nvSpPr>
        <p:spPr>
          <a:xfrm>
            <a:off x="352425" y="92382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A.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교과형 인턴십</a:t>
            </a:r>
            <a:endParaRPr lang="ko-KR" altLang="en-US" sz="24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B50868F-6DF3-484F-8562-BB3877FD012E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6161FE-6A20-4158-8CF3-BB1528C0046D}"/>
              </a:ext>
            </a:extLst>
          </p:cNvPr>
          <p:cNvSpPr txBox="1"/>
          <p:nvPr/>
        </p:nvSpPr>
        <p:spPr>
          <a:xfrm>
            <a:off x="352424" y="1634893"/>
            <a:ext cx="8547736" cy="375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인턴십 구직 경로 </a:t>
            </a:r>
            <a:r>
              <a:rPr kumimoji="1" lang="en-US" altLang="ko-KR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: </a:t>
            </a:r>
            <a:r>
              <a:rPr kumimoji="1"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인재개발원 현장실습센터의 구인공고</a:t>
            </a:r>
            <a:r>
              <a:rPr kumimoji="1" lang="en-US" altLang="ko-KR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kumimoji="1"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권장</a:t>
            </a:r>
            <a:r>
              <a:rPr kumimoji="1" lang="en-US" altLang="ko-KR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  <a:r>
              <a:rPr kumimoji="1"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kumimoji="1" lang="ko-KR" altLang="en-US" sz="1600" dirty="0">
                <a:latin typeface="한컴 고딕" panose="02000500000000000000" pitchFamily="2" charset="-127"/>
                <a:ea typeface="한컴 고딕" panose="02000500000000000000" pitchFamily="2" charset="-127"/>
              </a:rPr>
              <a:t>혹은 학생 개인 구인</a:t>
            </a:r>
            <a:endParaRPr kumimoji="1" lang="en-US" altLang="ko-KR" sz="160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학생 개인이 인턴십 구직 시</a:t>
            </a:r>
            <a:r>
              <a:rPr kumimoji="1" lang="en-US" altLang="ko-KR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kumimoji="1"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교과과정 진행 전 아래의 </a:t>
            </a:r>
            <a:r>
              <a:rPr kumimoji="1" lang="en-US" altLang="ko-KR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‘</a:t>
            </a:r>
            <a:r>
              <a:rPr kumimoji="1"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체크리스트</a:t>
            </a:r>
            <a:r>
              <a:rPr kumimoji="1" lang="en-US" altLang="ko-KR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’</a:t>
            </a:r>
            <a:r>
              <a:rPr kumimoji="1"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확인 필수</a:t>
            </a:r>
            <a:endParaRPr kumimoji="1" lang="en-US" altLang="ko-KR" sz="1600" u="sng" dirty="0">
              <a:solidFill>
                <a:srgbClr val="FF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      </a:t>
            </a: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실습기관이 </a:t>
            </a:r>
            <a:r>
              <a:rPr kumimoji="1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5</a:t>
            </a: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인 이상의 기업이 맞는지</a:t>
            </a:r>
            <a:r>
              <a:rPr kumimoji="1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?</a:t>
            </a: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      </a:t>
            </a:r>
            <a:r>
              <a:rPr kumimoji="1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</a:rPr>
              <a:t>근무기간 및 근무시간 </a:t>
            </a: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: 3</a:t>
            </a: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학점 </a:t>
            </a: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– 1</a:t>
            </a: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일 </a:t>
            </a: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8</a:t>
            </a: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시간</a:t>
            </a: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, 4</a:t>
            </a: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주 이상</a:t>
            </a: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(160</a:t>
            </a: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시간</a:t>
            </a: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) </a:t>
            </a: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연속근무</a:t>
            </a:r>
            <a:endParaRPr kumimoji="1" lang="en-US" altLang="ko-KR" sz="1600" dirty="0">
              <a:solidFill>
                <a:prstClr val="black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                                          6</a:t>
            </a: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학점 </a:t>
            </a: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– 1</a:t>
            </a: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일 </a:t>
            </a: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8</a:t>
            </a: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시간</a:t>
            </a: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, 8</a:t>
            </a: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주 이상</a:t>
            </a: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(320</a:t>
            </a: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시간</a:t>
            </a: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) </a:t>
            </a: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연속근무</a:t>
            </a:r>
            <a:endParaRPr kumimoji="1" lang="en-US" altLang="ko-KR" sz="1600" dirty="0">
              <a:solidFill>
                <a:prstClr val="black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      실습기간에서 제공하는 급여가 최저시급의 </a:t>
            </a: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75% </a:t>
            </a: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이상인지</a:t>
            </a: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?</a:t>
            </a:r>
          </a:p>
          <a:p>
            <a:pPr marR="0" lvl="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      </a:t>
            </a: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반드시 정규등록</a:t>
            </a: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학기에 진행하는 인턴십인지</a:t>
            </a:r>
            <a:r>
              <a:rPr kumimoji="1" lang="en-US" altLang="ko-KR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? </a:t>
            </a:r>
            <a:r>
              <a:rPr kumimoji="1" lang="en-US" altLang="ko-KR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kumimoji="1"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계절학기에는 계절학기 등록금 납부 필수</a:t>
            </a:r>
            <a:r>
              <a:rPr kumimoji="1" lang="en-US" altLang="ko-KR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!!)</a:t>
            </a:r>
          </a:p>
          <a:p>
            <a:pPr marR="0" lvl="0" algn="ctr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endParaRPr kumimoji="1" lang="en-US" altLang="ko-KR" sz="1600" dirty="0">
              <a:solidFill>
                <a:srgbClr val="FF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R="0" lvl="0" algn="ctr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kumimoji="1" lang="en-US" altLang="ko-KR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***</a:t>
            </a:r>
            <a:r>
              <a:rPr kumimoji="1"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교과형 인턴십을 수행하고자 할 때에는 </a:t>
            </a:r>
            <a:endParaRPr kumimoji="1" lang="en-US" altLang="ko-KR" sz="1600" dirty="0">
              <a:solidFill>
                <a:srgbClr val="FF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R="0" lvl="0" algn="ctr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1" lang="ko-KR" altLang="en-US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교과 개설 전 협약과 검토를 위한 충분한 시간이 확보되어야 함 </a:t>
            </a:r>
            <a:r>
              <a:rPr kumimoji="1" lang="en-US" altLang="ko-KR" sz="1600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***</a:t>
            </a:r>
          </a:p>
        </p:txBody>
      </p:sp>
      <p:sp>
        <p:nvSpPr>
          <p:cNvPr id="13" name="AutoShape 6" descr="Free PowerPoint Check Mark Template - SlideBazaar">
            <a:extLst>
              <a:ext uri="{FF2B5EF4-FFF2-40B4-BE49-F238E27FC236}">
                <a16:creationId xmlns:a16="http://schemas.microsoft.com/office/drawing/2014/main" id="{BE73A2B1-00E7-4674-828F-0EDF7D03A7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CA69EDB6-BD1A-43F8-AF0A-E7768D204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99" y="2535088"/>
            <a:ext cx="163831" cy="15385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C3CF11A-77F7-4927-85B7-40211BDE7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0" y="4000571"/>
            <a:ext cx="163831" cy="15385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A83C777-98BE-43DA-A3E8-3B68B5730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99" y="3645083"/>
            <a:ext cx="163831" cy="15385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2775E64-0AC4-4616-A338-FBD5BC0B1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99" y="2938346"/>
            <a:ext cx="163831" cy="1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7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A0B961-2EE9-47EC-A139-9B5B12F9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562B-B221-7A49-8A8B-2920C66E5185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85CA0C8-7BF5-40F0-8540-7C7232939BAB}"/>
              </a:ext>
            </a:extLst>
          </p:cNvPr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이화여자대학교 의류산업학과">
            <a:extLst>
              <a:ext uri="{FF2B5EF4-FFF2-40B4-BE49-F238E27FC236}">
                <a16:creationId xmlns:a16="http://schemas.microsoft.com/office/drawing/2014/main" id="{7F239ED4-B813-47FB-B3DC-6CBE41706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282334"/>
            <a:ext cx="1852612" cy="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9602BF-A2B9-4E0C-9D19-0E9F9A767ECF}"/>
              </a:ext>
            </a:extLst>
          </p:cNvPr>
          <p:cNvSpPr txBox="1"/>
          <p:nvPr/>
        </p:nvSpPr>
        <p:spPr>
          <a:xfrm>
            <a:off x="352425" y="92382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400" dirty="0">
                <a:latin typeface="EHWA" panose="02000300000000000000" pitchFamily="2" charset="-127"/>
                <a:ea typeface="EHWA" panose="02000300000000000000" pitchFamily="2" charset="-127"/>
              </a:rPr>
              <a:t>A. </a:t>
            </a:r>
            <a:r>
              <a:rPr kumimoji="1" lang="ko-KR" altLang="en-US" sz="2400" dirty="0">
                <a:latin typeface="EHWA" panose="02000300000000000000" pitchFamily="2" charset="-127"/>
                <a:ea typeface="EHWA" panose="02000300000000000000" pitchFamily="2" charset="-127"/>
              </a:rPr>
              <a:t>교과형 인턴십</a:t>
            </a:r>
            <a:endParaRPr lang="ko-KR" altLang="en-US" sz="24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B50868F-6DF3-484F-8562-BB3877FD012E}"/>
              </a:ext>
            </a:extLst>
          </p:cNvPr>
          <p:cNvCxnSpPr>
            <a:cxnSpLocks/>
          </p:cNvCxnSpPr>
          <p:nvPr/>
        </p:nvCxnSpPr>
        <p:spPr>
          <a:xfrm>
            <a:off x="137160" y="6137554"/>
            <a:ext cx="88353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6161FE-6A20-4158-8CF3-BB1528C0046D}"/>
              </a:ext>
            </a:extLst>
          </p:cNvPr>
          <p:cNvSpPr txBox="1"/>
          <p:nvPr/>
        </p:nvSpPr>
        <p:spPr>
          <a:xfrm>
            <a:off x="352424" y="1484866"/>
            <a:ext cx="8547736" cy="795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600" dirty="0">
                <a:solidFill>
                  <a:prstClr val="black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실습학생의 인턴십 교과목 운영 프로세스</a:t>
            </a:r>
            <a:endParaRPr kumimoji="1" lang="en-US" altLang="ko-KR" sz="1600" dirty="0">
              <a:solidFill>
                <a:prstClr val="black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342900" marR="0" lvl="0" indent="-342900" algn="l" defTabSz="844083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  <a:tabLst/>
              <a:defRPr/>
            </a:pPr>
            <a:endParaRPr kumimoji="1" lang="ko-KR" altLang="en-US" sz="1600" i="0" u="none" strike="noStrike" kern="1200" cap="none" spc="0" normalizeH="0" baseline="0" noProof="0" dirty="0">
              <a:ln>
                <a:noFill/>
              </a:ln>
              <a:solidFill>
                <a:srgbClr val="00A94C"/>
              </a:solidFill>
              <a:effectLst/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AC7D9B66-F9BF-4589-8F05-5A59FFE9057F}"/>
              </a:ext>
            </a:extLst>
          </p:cNvPr>
          <p:cNvSpPr/>
          <p:nvPr/>
        </p:nvSpPr>
        <p:spPr>
          <a:xfrm>
            <a:off x="403168" y="2156888"/>
            <a:ext cx="1445580" cy="3624396"/>
          </a:xfrm>
          <a:prstGeom prst="roundRect">
            <a:avLst/>
          </a:prstGeom>
          <a:solidFill>
            <a:srgbClr val="0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latin typeface="한컴 고딕" panose="02000500000000000000" pitchFamily="2" charset="-127"/>
                <a:ea typeface="한컴 고딕" panose="02000500000000000000" pitchFamily="2" charset="-127"/>
              </a:rPr>
              <a:t>개강 전</a:t>
            </a:r>
            <a:endParaRPr lang="ko-KR" altLang="en-US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300CA748-B390-4499-A671-1BFA68AACF0C}"/>
              </a:ext>
            </a:extLst>
          </p:cNvPr>
          <p:cNvSpPr/>
          <p:nvPr/>
        </p:nvSpPr>
        <p:spPr>
          <a:xfrm>
            <a:off x="2013077" y="2156889"/>
            <a:ext cx="2635046" cy="580462"/>
          </a:xfrm>
          <a:prstGeom prst="roundRect">
            <a:avLst/>
          </a:prstGeom>
          <a:noFill/>
          <a:ln w="9525">
            <a:solidFill>
              <a:srgbClr val="006A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실습기관에 지원서 제출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9672AAC3-F6BF-4EA7-A139-2B33E1DF58B9}"/>
              </a:ext>
            </a:extLst>
          </p:cNvPr>
          <p:cNvSpPr/>
          <p:nvPr/>
        </p:nvSpPr>
        <p:spPr>
          <a:xfrm>
            <a:off x="2013077" y="2925153"/>
            <a:ext cx="2635046" cy="580462"/>
          </a:xfrm>
          <a:prstGeom prst="roundRect">
            <a:avLst/>
          </a:prstGeom>
          <a:noFill/>
          <a:ln w="9525">
            <a:solidFill>
              <a:srgbClr val="006A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모집 및 선발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AE2A348F-A333-2382-B8CE-03E3915A55B2}"/>
              </a:ext>
            </a:extLst>
          </p:cNvPr>
          <p:cNvSpPr/>
          <p:nvPr/>
        </p:nvSpPr>
        <p:spPr>
          <a:xfrm>
            <a:off x="2004719" y="3688077"/>
            <a:ext cx="2635046" cy="580462"/>
          </a:xfrm>
          <a:prstGeom prst="roundRect">
            <a:avLst/>
          </a:prstGeom>
          <a:noFill/>
          <a:ln w="9525">
            <a:solidFill>
              <a:srgbClr val="006A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3</a:t>
            </a:r>
            <a:r>
              <a:rPr lang="ko-KR" altLang="en-US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자 협약 체결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A5426BD-49B3-89F0-787E-52F90F1C7E54}"/>
              </a:ext>
            </a:extLst>
          </p:cNvPr>
          <p:cNvSpPr/>
          <p:nvPr/>
        </p:nvSpPr>
        <p:spPr>
          <a:xfrm>
            <a:off x="2004719" y="4444674"/>
            <a:ext cx="2635046" cy="580462"/>
          </a:xfrm>
          <a:prstGeom prst="roundRect">
            <a:avLst/>
          </a:prstGeom>
          <a:noFill/>
          <a:ln w="9525">
            <a:solidFill>
              <a:srgbClr val="006A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사전직무교육 수강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8B4177B-BC02-DFDE-041F-B651EBA8EE19}"/>
              </a:ext>
            </a:extLst>
          </p:cNvPr>
          <p:cNvSpPr/>
          <p:nvPr/>
        </p:nvSpPr>
        <p:spPr>
          <a:xfrm>
            <a:off x="4868439" y="2156890"/>
            <a:ext cx="3881120" cy="1286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선발 후 체크리스트 확인</a:t>
            </a:r>
            <a:r>
              <a:rPr lang="en-US" altLang="ko-KR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,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요건 </a:t>
            </a:r>
            <a:r>
              <a:rPr lang="ko-KR" altLang="en-US" dirty="0" err="1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충족시</a:t>
            </a:r>
            <a:r>
              <a:rPr lang="ko-KR" altLang="en-US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지도 교수와 면담</a:t>
            </a:r>
            <a:r>
              <a:rPr lang="en-US" altLang="ko-KR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,</a:t>
            </a:r>
          </a:p>
          <a:p>
            <a:pPr algn="ctr"/>
            <a:endParaRPr lang="en-US" altLang="ko-KR" sz="700" dirty="0">
              <a:solidFill>
                <a:schemeClr val="tx1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algn="ctr"/>
            <a:r>
              <a:rPr lang="ko-KR" altLang="en-US" sz="1400" dirty="0">
                <a:solidFill>
                  <a:srgbClr val="00A94C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이하 인재개발원 현장실습지원센터 연계 진행</a:t>
            </a:r>
            <a:endParaRPr lang="en-US" altLang="ko-KR" sz="1400" dirty="0">
              <a:solidFill>
                <a:srgbClr val="00A94C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6383DA8-FC83-0D36-172E-BF7152910914}"/>
              </a:ext>
            </a:extLst>
          </p:cNvPr>
          <p:cNvSpPr/>
          <p:nvPr/>
        </p:nvSpPr>
        <p:spPr>
          <a:xfrm>
            <a:off x="4924425" y="3697312"/>
            <a:ext cx="3762375" cy="5720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학교</a:t>
            </a:r>
            <a:r>
              <a:rPr lang="en-US" altLang="ko-KR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-</a:t>
            </a:r>
            <a:r>
              <a:rPr lang="ko-KR" altLang="en-US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학생</a:t>
            </a:r>
            <a:r>
              <a:rPr lang="en-US" altLang="ko-KR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-</a:t>
            </a:r>
            <a:r>
              <a:rPr lang="ko-KR" altLang="en-US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기업의 협약체결 </a:t>
            </a:r>
            <a:r>
              <a:rPr lang="en-US" altLang="ko-KR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*</a:t>
            </a:r>
          </a:p>
          <a:p>
            <a:pPr algn="ctr"/>
            <a:r>
              <a:rPr lang="en-US" altLang="ko-KR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기업</a:t>
            </a:r>
            <a:r>
              <a:rPr lang="en-US" altLang="ko-KR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산재보험</a:t>
            </a:r>
            <a:r>
              <a:rPr lang="en-US" altLang="ko-KR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학교</a:t>
            </a:r>
            <a:r>
              <a:rPr lang="en-US" altLang="ko-KR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상해보험 가입</a:t>
            </a:r>
            <a:r>
              <a:rPr lang="en-US" altLang="ko-KR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  <a:endParaRPr lang="ko-KR" altLang="en-US" sz="1400" dirty="0">
              <a:solidFill>
                <a:schemeClr val="tx1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DFF7661-139A-AFCE-3139-1B18CDC0EAA7}"/>
              </a:ext>
            </a:extLst>
          </p:cNvPr>
          <p:cNvSpPr/>
          <p:nvPr/>
        </p:nvSpPr>
        <p:spPr>
          <a:xfrm>
            <a:off x="4937788" y="4394980"/>
            <a:ext cx="3749012" cy="580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사이버캠퍼스에서 수강 후 수료증 출력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C2A0D86E-2FA9-E5C1-9516-D80957EB658D}"/>
              </a:ext>
            </a:extLst>
          </p:cNvPr>
          <p:cNvSpPr/>
          <p:nvPr/>
        </p:nvSpPr>
        <p:spPr>
          <a:xfrm>
            <a:off x="2019759" y="5200825"/>
            <a:ext cx="2635046" cy="580462"/>
          </a:xfrm>
          <a:prstGeom prst="roundRect">
            <a:avLst/>
          </a:prstGeom>
          <a:noFill/>
          <a:ln w="9525">
            <a:solidFill>
              <a:srgbClr val="006A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6A47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수강신청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C5283E5-9C93-F76C-E1FD-DAF5399AE3AE}"/>
              </a:ext>
            </a:extLst>
          </p:cNvPr>
          <p:cNvSpPr/>
          <p:nvPr/>
        </p:nvSpPr>
        <p:spPr>
          <a:xfrm>
            <a:off x="4937788" y="5153236"/>
            <a:ext cx="3749012" cy="580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정규 등록 수강신청 필수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DE9D9E36-DD0E-76BC-F5B5-2547A03F060D}"/>
              </a:ext>
            </a:extLst>
          </p:cNvPr>
          <p:cNvCxnSpPr>
            <a:stCxn id="20" idx="2"/>
            <a:endCxn id="21" idx="0"/>
          </p:cNvCxnSpPr>
          <p:nvPr/>
        </p:nvCxnSpPr>
        <p:spPr>
          <a:xfrm>
            <a:off x="3330600" y="2737351"/>
            <a:ext cx="0" cy="187802"/>
          </a:xfrm>
          <a:prstGeom prst="straightConnector1">
            <a:avLst/>
          </a:prstGeom>
          <a:ln>
            <a:solidFill>
              <a:srgbClr val="00A9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222AE27C-25A2-449A-2737-C3C65D490C17}"/>
              </a:ext>
            </a:extLst>
          </p:cNvPr>
          <p:cNvCxnSpPr/>
          <p:nvPr/>
        </p:nvCxnSpPr>
        <p:spPr>
          <a:xfrm>
            <a:off x="3330600" y="3508694"/>
            <a:ext cx="0" cy="187802"/>
          </a:xfrm>
          <a:prstGeom prst="straightConnector1">
            <a:avLst/>
          </a:prstGeom>
          <a:ln>
            <a:solidFill>
              <a:srgbClr val="00A9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D66FBEEF-2582-4B1B-3733-03F09DD50861}"/>
              </a:ext>
            </a:extLst>
          </p:cNvPr>
          <p:cNvCxnSpPr/>
          <p:nvPr/>
        </p:nvCxnSpPr>
        <p:spPr>
          <a:xfrm>
            <a:off x="3330600" y="4263546"/>
            <a:ext cx="0" cy="187802"/>
          </a:xfrm>
          <a:prstGeom prst="straightConnector1">
            <a:avLst/>
          </a:prstGeom>
          <a:ln>
            <a:solidFill>
              <a:srgbClr val="00A9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64D42E3A-8C56-EF41-8800-1391344AC33D}"/>
              </a:ext>
            </a:extLst>
          </p:cNvPr>
          <p:cNvCxnSpPr/>
          <p:nvPr/>
        </p:nvCxnSpPr>
        <p:spPr>
          <a:xfrm>
            <a:off x="3330600" y="5013023"/>
            <a:ext cx="0" cy="187802"/>
          </a:xfrm>
          <a:prstGeom prst="straightConnector1">
            <a:avLst/>
          </a:prstGeom>
          <a:ln>
            <a:solidFill>
              <a:srgbClr val="00A9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6322DE9-2C59-EAF7-FDC5-00F59A56BEEE}"/>
              </a:ext>
            </a:extLst>
          </p:cNvPr>
          <p:cNvSpPr/>
          <p:nvPr/>
        </p:nvSpPr>
        <p:spPr>
          <a:xfrm>
            <a:off x="4767943" y="3505615"/>
            <a:ext cx="4148620" cy="2413139"/>
          </a:xfrm>
          <a:prstGeom prst="roundRect">
            <a:avLst/>
          </a:prstGeom>
          <a:noFill/>
          <a:ln w="6350">
            <a:solidFill>
              <a:srgbClr val="00A94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5CCABCA4-E296-C67A-5987-281F3A3B2DAA}"/>
              </a:ext>
            </a:extLst>
          </p:cNvPr>
          <p:cNvCxnSpPr>
            <a:cxnSpLocks/>
          </p:cNvCxnSpPr>
          <p:nvPr/>
        </p:nvCxnSpPr>
        <p:spPr>
          <a:xfrm>
            <a:off x="6952640" y="3284220"/>
            <a:ext cx="0" cy="221395"/>
          </a:xfrm>
          <a:prstGeom prst="straightConnector1">
            <a:avLst/>
          </a:prstGeom>
          <a:ln>
            <a:solidFill>
              <a:srgbClr val="00A9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43AF1375-559A-754D-0595-E9447892A9AB}"/>
              </a:ext>
            </a:extLst>
          </p:cNvPr>
          <p:cNvCxnSpPr/>
          <p:nvPr/>
        </p:nvCxnSpPr>
        <p:spPr>
          <a:xfrm>
            <a:off x="5000547" y="3284220"/>
            <a:ext cx="3630267" cy="0"/>
          </a:xfrm>
          <a:prstGeom prst="line">
            <a:avLst/>
          </a:prstGeom>
          <a:ln>
            <a:solidFill>
              <a:srgbClr val="00A9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668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2414</TotalTime>
  <Words>2453</Words>
  <Application>Microsoft Office PowerPoint</Application>
  <PresentationFormat>화면 슬라이드 쇼(4:3)</PresentationFormat>
  <Paragraphs>431</Paragraphs>
  <Slides>32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32</vt:i4>
      </vt:variant>
    </vt:vector>
  </HeadingPairs>
  <TitlesOfParts>
    <vt:vector size="42" baseType="lpstr">
      <vt:lpstr>EHWA</vt:lpstr>
      <vt:lpstr>맑은 고딕</vt:lpstr>
      <vt:lpstr>이화체</vt:lpstr>
      <vt:lpstr>한컴 고딕</vt:lpstr>
      <vt:lpstr>Arial</vt:lpstr>
      <vt:lpstr>Calibri</vt:lpstr>
      <vt:lpstr>Calibri Light</vt:lpstr>
      <vt:lpstr>Wingdings</vt:lpstr>
      <vt:lpstr>Office 테마</vt:lpstr>
      <vt:lpstr>1_Office 테마</vt:lpstr>
      <vt:lpstr>의류산업학과  인턴십 프로그램 안내</vt:lpstr>
      <vt:lpstr>의류산업학과 인턴십 프로그램 안내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신산업융합대학  인턴십 설명회</dc:title>
  <dc:creator>원윤정 </dc:creator>
  <cp:lastModifiedBy>user</cp:lastModifiedBy>
  <cp:revision>203</cp:revision>
  <cp:lastPrinted>2026-03-09T04:28:07Z</cp:lastPrinted>
  <dcterms:created xsi:type="dcterms:W3CDTF">2018-09-10T15:31:02Z</dcterms:created>
  <dcterms:modified xsi:type="dcterms:W3CDTF">2026-05-08T05:13:04Z</dcterms:modified>
</cp:coreProperties>
</file>